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9" r:id="rId3"/>
    <p:sldId id="330" r:id="rId4"/>
    <p:sldId id="333" r:id="rId5"/>
    <p:sldId id="331" r:id="rId6"/>
    <p:sldId id="332" r:id="rId7"/>
    <p:sldId id="385" r:id="rId8"/>
    <p:sldId id="386" r:id="rId9"/>
    <p:sldId id="334" r:id="rId10"/>
    <p:sldId id="336" r:id="rId11"/>
    <p:sldId id="335" r:id="rId12"/>
    <p:sldId id="338" r:id="rId13"/>
    <p:sldId id="337" r:id="rId14"/>
    <p:sldId id="387" r:id="rId15"/>
    <p:sldId id="340" r:id="rId16"/>
    <p:sldId id="341" r:id="rId17"/>
    <p:sldId id="342" r:id="rId18"/>
    <p:sldId id="339" r:id="rId19"/>
    <p:sldId id="343" r:id="rId20"/>
    <p:sldId id="344" r:id="rId21"/>
    <p:sldId id="345" r:id="rId22"/>
    <p:sldId id="388" r:id="rId23"/>
    <p:sldId id="346" r:id="rId24"/>
    <p:sldId id="347" r:id="rId25"/>
    <p:sldId id="349" r:id="rId26"/>
    <p:sldId id="348" r:id="rId27"/>
    <p:sldId id="350" r:id="rId28"/>
    <p:sldId id="352" r:id="rId29"/>
    <p:sldId id="351" r:id="rId30"/>
    <p:sldId id="353" r:id="rId31"/>
    <p:sldId id="354" r:id="rId32"/>
    <p:sldId id="358" r:id="rId33"/>
    <p:sldId id="356" r:id="rId34"/>
    <p:sldId id="357" r:id="rId35"/>
    <p:sldId id="359" r:id="rId36"/>
    <p:sldId id="360" r:id="rId37"/>
    <p:sldId id="368" r:id="rId38"/>
    <p:sldId id="369" r:id="rId39"/>
    <p:sldId id="366" r:id="rId40"/>
    <p:sldId id="389" r:id="rId41"/>
    <p:sldId id="390" r:id="rId42"/>
    <p:sldId id="392" r:id="rId43"/>
    <p:sldId id="391" r:id="rId44"/>
    <p:sldId id="361" r:id="rId45"/>
    <p:sldId id="365" r:id="rId46"/>
    <p:sldId id="362" r:id="rId47"/>
    <p:sldId id="363" r:id="rId48"/>
    <p:sldId id="364" r:id="rId49"/>
    <p:sldId id="370" r:id="rId50"/>
    <p:sldId id="371" r:id="rId51"/>
    <p:sldId id="379" r:id="rId52"/>
    <p:sldId id="384" r:id="rId53"/>
    <p:sldId id="372" r:id="rId54"/>
    <p:sldId id="373" r:id="rId55"/>
    <p:sldId id="374" r:id="rId56"/>
    <p:sldId id="377" r:id="rId57"/>
    <p:sldId id="375" r:id="rId58"/>
    <p:sldId id="376" r:id="rId59"/>
    <p:sldId id="382" r:id="rId60"/>
    <p:sldId id="383" r:id="rId61"/>
    <p:sldId id="393" r:id="rId62"/>
    <p:sldId id="394" r:id="rId63"/>
    <p:sldId id="381" r:id="rId64"/>
    <p:sldId id="395" r:id="rId65"/>
    <p:sldId id="396" r:id="rId66"/>
    <p:sldId id="397" r:id="rId67"/>
    <p:sldId id="398" r:id="rId68"/>
    <p:sldId id="399" r:id="rId69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6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1448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DFFE-E8EE-284C-B7F9-C4120111A53F}" type="datetimeFigureOut">
              <a:rPr kumimoji="1" lang="zh-TW" altLang="en-US" smtClean="0"/>
              <a:t>17/3/25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0180-0A4B-1043-A91C-AC2AB16056E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00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070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236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17/3/25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95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17/3/25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3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0" y="-6513"/>
            <a:ext cx="9144000" cy="83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9251" y="929380"/>
            <a:ext cx="8693313" cy="2014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B7E8-E084-854E-B5A8-6B82748C85D9}" type="datetimeFigureOut">
              <a:rPr kumimoji="1" lang="zh-TW" altLang="en-US" smtClean="0"/>
              <a:t>17/3/25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63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8141"/>
            <a:ext cx="7772400" cy="2068059"/>
          </a:xfrm>
        </p:spPr>
        <p:txBody>
          <a:bodyPr>
            <a:normAutofit fontScale="90000"/>
          </a:bodyPr>
          <a:lstStyle/>
          <a:p>
            <a:r>
              <a:rPr kumimoji="1" lang="en-US" altLang="zh-TW" sz="4400" dirty="0" err="1" smtClean="0"/>
              <a:t>iOS</a:t>
            </a:r>
            <a:r>
              <a:rPr kumimoji="1" lang="en-US" altLang="zh-TW" sz="4400" dirty="0" smtClean="0"/>
              <a:t> </a:t>
            </a:r>
            <a:r>
              <a:rPr kumimoji="1" lang="en-US" altLang="zh-TW" sz="4400" dirty="0" err="1" smtClean="0"/>
              <a:t>Dev</a:t>
            </a:r>
            <a:r>
              <a:rPr kumimoji="1" lang="en-US" altLang="zh-TW" sz="4400" dirty="0" smtClean="0"/>
              <a:t> </a:t>
            </a:r>
            <a:r>
              <a:rPr kumimoji="1" lang="zh-TW" altLang="en-US" sz="4400" dirty="0" smtClean="0"/>
              <a:t>筆記</a:t>
            </a:r>
            <a:r>
              <a:rPr kumimoji="1" lang="en-US" altLang="zh-TW" sz="4400" dirty="0" smtClean="0"/>
              <a:t> 04</a:t>
            </a:r>
            <a:r>
              <a:rPr kumimoji="1" lang="en-US" altLang="zh-TW" sz="4400" dirty="0" smtClean="0"/>
              <a:t/>
            </a:r>
            <a:br>
              <a:rPr kumimoji="1" lang="en-US" altLang="zh-TW" sz="4400" dirty="0" smtClean="0"/>
            </a:br>
            <a:r>
              <a:rPr kumimoji="1" lang="zh-TW" altLang="en-US" sz="4400" dirty="0" smtClean="0"/>
              <a:t>經由</a:t>
            </a:r>
            <a:r>
              <a:rPr kumimoji="1" lang="en-US" altLang="zh-TW" sz="4400" dirty="0" smtClean="0"/>
              <a:t>”</a:t>
            </a:r>
            <a:r>
              <a:rPr kumimoji="1" lang="zh-TW" altLang="en-US" sz="4400" dirty="0"/>
              <a:t>要吃什麼勒～</a:t>
            </a:r>
            <a:r>
              <a:rPr kumimoji="1" lang="en-US" altLang="zh-TW" sz="4400" dirty="0" smtClean="0"/>
              <a:t>”</a:t>
            </a:r>
            <a:r>
              <a:rPr kumimoji="1" lang="zh-TW" altLang="en-US" sz="4400" dirty="0" smtClean="0"/>
              <a:t>實作</a:t>
            </a:r>
            <a:r>
              <a:rPr kumimoji="1" lang="en-US" altLang="zh-TW" sz="4400" dirty="0" smtClean="0"/>
              <a:t>App </a:t>
            </a:r>
            <a:r>
              <a:rPr kumimoji="1" lang="zh-TW" altLang="en-US" sz="4400" dirty="0" smtClean="0"/>
              <a:t>功能</a:t>
            </a:r>
            <a:endParaRPr kumimoji="1" lang="zh-TW" altLang="en-US" sz="44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2017.03.17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30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16 上午11.2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36" y="1215088"/>
            <a:ext cx="8439009" cy="2751697"/>
          </a:xfrm>
          <a:prstGeom prst="rect">
            <a:avLst/>
          </a:prstGeom>
        </p:spPr>
      </p:pic>
      <p:pic>
        <p:nvPicPr>
          <p:cNvPr id="6" name="圖片 5" descr="螢幕快照 2017-03-16 上午11.37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39" y="3867912"/>
            <a:ext cx="7670306" cy="28164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29015"/>
            <a:ext cx="8693313" cy="48607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編輯物件需要的參數</a:t>
            </a:r>
            <a:r>
              <a:rPr lang="en-US" altLang="zh-TW" dirty="0" smtClean="0">
                <a:sym typeface="Wingdings" panose="05000000000000000000" pitchFamily="2" charset="2"/>
              </a:rPr>
              <a:t>: URL, Data, Response, Error.</a:t>
            </a:r>
          </a:p>
          <a:p>
            <a:pPr marL="457200" lvl="1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2543712" y="5924237"/>
            <a:ext cx="6366856" cy="3524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229251" y="4857661"/>
            <a:ext cx="2028447" cy="977694"/>
          </a:xfrm>
          <a:prstGeom prst="wedgeRectCallout">
            <a:avLst>
              <a:gd name="adj1" fmla="val 68727"/>
              <a:gd name="adj2" fmla="val 600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Given URL+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定位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將以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myLocationManager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讀到的定位取代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), 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5963726" y="2170118"/>
            <a:ext cx="2146692" cy="845319"/>
          </a:xfrm>
          <a:prstGeom prst="wedgeRectCallout">
            <a:avLst>
              <a:gd name="adj1" fmla="val -60440"/>
              <a:gd name="adj2" fmla="val 8852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按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“Enter”, Swift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會協助完成打字陰影的部分是需要設定的</a:t>
            </a:r>
            <a:r>
              <a:rPr kumimoji="1" lang="zh-TW" altLang="en-US" sz="1600" dirty="0">
                <a:solidFill>
                  <a:srgbClr val="FF0000"/>
                </a:solidFill>
              </a:rPr>
              <a:t>變數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490009" y="3440369"/>
            <a:ext cx="2375827" cy="22332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73919" y="3966785"/>
            <a:ext cx="1942912" cy="845319"/>
          </a:xfrm>
          <a:prstGeom prst="wedgeRectCallout">
            <a:avLst>
              <a:gd name="adj1" fmla="val 27568"/>
              <a:gd name="adj2" fmla="val -8440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err="1" smtClean="0">
                <a:solidFill>
                  <a:srgbClr val="FF0000"/>
                </a:solidFill>
              </a:rPr>
              <a:t>PlaceHolders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且為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optional,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需要以真實變數去替代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4018237" y="6165035"/>
            <a:ext cx="1945490" cy="3217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5" name="直線箭頭接點 14"/>
          <p:cNvCxnSpPr/>
          <p:nvPr/>
        </p:nvCxnSpPr>
        <p:spPr>
          <a:xfrm>
            <a:off x="2713733" y="3663690"/>
            <a:ext cx="2393932" cy="25013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5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螢幕快照 2017-03-16 上午11.4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96" y="3815006"/>
            <a:ext cx="4029178" cy="1594757"/>
          </a:xfrm>
          <a:prstGeom prst="rect">
            <a:avLst/>
          </a:prstGeom>
        </p:spPr>
      </p:pic>
      <p:pic>
        <p:nvPicPr>
          <p:cNvPr id="5" name="圖片 4" descr="螢幕快照 2017-03-16 上午11.43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3530"/>
            <a:ext cx="9144000" cy="1858479"/>
          </a:xfrm>
          <a:prstGeom prst="rect">
            <a:avLst/>
          </a:prstGeom>
        </p:spPr>
      </p:pic>
      <p:pic>
        <p:nvPicPr>
          <p:cNvPr id="6" name="圖片 5" descr="螢幕快照 2017-03-16 上午11.44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7" y="2719136"/>
            <a:ext cx="4034864" cy="401703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8607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zh-TW" altLang="en-US" dirty="0" smtClean="0">
                <a:sym typeface="Wingdings" panose="05000000000000000000" pitchFamily="2" charset="2"/>
              </a:rPr>
              <a:t>錯誤訊息檢討</a:t>
            </a:r>
            <a:r>
              <a:rPr lang="en-US" altLang="zh-TW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Arial"/>
              <a:buChar char="•"/>
            </a:pP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5475921" y="2719136"/>
            <a:ext cx="3668077" cy="2253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554729" y="2813053"/>
            <a:ext cx="3581220" cy="5063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693500" y="5491990"/>
            <a:ext cx="3794888" cy="3174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3815506" y="1498368"/>
            <a:ext cx="1933045" cy="694364"/>
          </a:xfrm>
          <a:prstGeom prst="wedgeRectCallout">
            <a:avLst>
              <a:gd name="adj1" fmla="val 35353"/>
              <a:gd name="adj2" fmla="val 1542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參數有問題抓不到：網址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url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有問題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4964095" y="3825543"/>
            <a:ext cx="934899" cy="66501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6886529" y="3339265"/>
            <a:ext cx="1702877" cy="870531"/>
          </a:xfrm>
          <a:prstGeom prst="wedgeRectCallout">
            <a:avLst>
              <a:gd name="adj1" fmla="val -104456"/>
              <a:gd name="adj2" fmla="val 3538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必須把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URL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做成一個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structure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才能應用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爆炸 1 16"/>
          <p:cNvSpPr/>
          <p:nvPr/>
        </p:nvSpPr>
        <p:spPr>
          <a:xfrm>
            <a:off x="1871669" y="5364036"/>
            <a:ext cx="492973" cy="58708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>
            <a:stCxn id="8" idx="0"/>
          </p:cNvCxnSpPr>
          <p:nvPr/>
        </p:nvCxnSpPr>
        <p:spPr>
          <a:xfrm>
            <a:off x="2345339" y="3319421"/>
            <a:ext cx="289205" cy="2172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 flipV="1">
            <a:off x="3738844" y="4240278"/>
            <a:ext cx="1225251" cy="1251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5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6 上午11.48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4" y="1408884"/>
            <a:ext cx="8664606" cy="2533719"/>
          </a:xfrm>
          <a:prstGeom prst="rect">
            <a:avLst/>
          </a:prstGeom>
        </p:spPr>
      </p:pic>
      <p:pic>
        <p:nvPicPr>
          <p:cNvPr id="5" name="圖片 4" descr="螢幕快照 2017-03-16 上午11.49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4" y="5025387"/>
            <a:ext cx="8572696" cy="16148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8607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錯誤分析</a:t>
            </a:r>
            <a:r>
              <a:rPr lang="en-US" altLang="zh-TW" dirty="0" smtClean="0">
                <a:solidFill>
                  <a:srgbClr val="000000"/>
                </a:solidFill>
                <a:sym typeface="Wingdings"/>
              </a:rPr>
              <a:t>: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就已</a:t>
            </a:r>
            <a:r>
              <a:rPr kumimoji="1" lang="zh-TW" altLang="en-US" dirty="0">
                <a:solidFill>
                  <a:srgbClr val="000000"/>
                </a:solidFill>
              </a:rPr>
              <a:t>有的網址</a:t>
            </a:r>
            <a:r>
              <a:rPr kumimoji="1" lang="en-US" altLang="zh-TW" dirty="0">
                <a:solidFill>
                  <a:srgbClr val="000000"/>
                </a:solidFill>
              </a:rPr>
              <a:t> String 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 </a:t>
            </a:r>
            <a:r>
              <a:rPr kumimoji="1" lang="zh-TW" altLang="en-US" dirty="0">
                <a:solidFill>
                  <a:srgbClr val="000000"/>
                </a:solidFill>
                <a:sym typeface="Wingdings"/>
              </a:rPr>
              <a:t>改成</a:t>
            </a:r>
            <a:r>
              <a:rPr kumimoji="1" lang="en-US" altLang="zh-TW" dirty="0">
                <a:solidFill>
                  <a:srgbClr val="000000"/>
                </a:solidFill>
                <a:sym typeface="Wingdings"/>
              </a:rPr>
              <a:t> structure</a:t>
            </a:r>
            <a:endParaRPr lang="en-US" altLang="zh-TW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TW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1507252" y="1863336"/>
            <a:ext cx="1743020" cy="24615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5250504" y="6392164"/>
            <a:ext cx="3751461" cy="25837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443950" y="6241761"/>
            <a:ext cx="1888333" cy="4087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4135772" y="2109490"/>
            <a:ext cx="2689265" cy="741064"/>
          </a:xfrm>
          <a:prstGeom prst="wedgeRectCallout">
            <a:avLst>
              <a:gd name="adj1" fmla="val -81061"/>
              <a:gd name="adj2" fmla="val -5930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給一個參考物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  <a:sym typeface="Wingdings"/>
              </a:rPr>
              <a:t>url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(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他是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optional). Swift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提示選單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496243" y="3653351"/>
            <a:ext cx="1308535" cy="21755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5" name="直線箭頭接點 14"/>
          <p:cNvCxnSpPr>
            <a:stCxn id="13" idx="2"/>
            <a:endCxn id="7" idx="0"/>
          </p:cNvCxnSpPr>
          <p:nvPr/>
        </p:nvCxnSpPr>
        <p:spPr>
          <a:xfrm flipV="1">
            <a:off x="1150511" y="2109489"/>
            <a:ext cx="1228251" cy="15438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flipV="1">
            <a:off x="1888399" y="5912617"/>
            <a:ext cx="6094113" cy="4217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/>
          <p:nvPr/>
        </p:nvCxnSpPr>
        <p:spPr>
          <a:xfrm>
            <a:off x="2634545" y="2109489"/>
            <a:ext cx="2177049" cy="3803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圖說文字 15"/>
          <p:cNvSpPr/>
          <p:nvPr/>
        </p:nvSpPr>
        <p:spPr>
          <a:xfrm>
            <a:off x="7359601" y="4851420"/>
            <a:ext cx="1784399" cy="840547"/>
          </a:xfrm>
          <a:prstGeom prst="wedgeRectCallout">
            <a:avLst>
              <a:gd name="adj1" fmla="val 4131"/>
              <a:gd name="adj2" fmla="val 13106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肯定是正確的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url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所以強制變態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casting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 !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7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6 下午12.03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7" y="1585801"/>
            <a:ext cx="7422776" cy="43845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8607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Error management </a:t>
            </a:r>
            <a:r>
              <a:rPr lang="en-US" altLang="zh-TW" dirty="0" smtClean="0">
                <a:sym typeface="Wingdings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可以下載網站數據了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/>
              </a:rPr>
              <a:t> </a:t>
            </a:r>
            <a:r>
              <a:rPr lang="en-US" altLang="zh-TW" dirty="0" err="1" smtClean="0">
                <a:sym typeface="Wingdings" panose="05000000000000000000" pitchFamily="2" charset="2"/>
              </a:rPr>
              <a:t>task.resume</a:t>
            </a:r>
            <a:r>
              <a:rPr lang="en-US" altLang="zh-TW" dirty="0" smtClean="0">
                <a:sym typeface="Wingdings" panose="05000000000000000000" pitchFamily="2" charset="2"/>
              </a:rPr>
              <a:t>()</a:t>
            </a:r>
          </a:p>
          <a:p>
            <a:pPr marL="457200" lvl="1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448765" y="3547366"/>
            <a:ext cx="2403099" cy="93403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6539542" y="1955187"/>
            <a:ext cx="1784399" cy="840547"/>
          </a:xfrm>
          <a:prstGeom prst="wedgeRectCallout">
            <a:avLst>
              <a:gd name="adj1" fmla="val -68581"/>
              <a:gd name="adj2" fmla="val 8758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肯定有資料所以強制變態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casting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4154455" y="3405372"/>
            <a:ext cx="1566718" cy="742547"/>
          </a:xfrm>
          <a:prstGeom prst="wedgeRectCallout">
            <a:avLst>
              <a:gd name="adj1" fmla="val -70220"/>
              <a:gd name="adj2" fmla="val 2845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Early Return</a:t>
            </a:r>
          </a:p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+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輸出下載資料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5103899" y="4267284"/>
            <a:ext cx="1694521" cy="870531"/>
          </a:xfrm>
          <a:prstGeom prst="wedgeRectCallout">
            <a:avLst>
              <a:gd name="adj1" fmla="val -79049"/>
              <a:gd name="adj2" fmla="val 13263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得到下載的資料有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67K byte,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細節待分析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3718176" y="5766085"/>
            <a:ext cx="872558" cy="21880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1166682" y="4623080"/>
            <a:ext cx="2403099" cy="2446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1721224" y="5284026"/>
            <a:ext cx="1073304" cy="416950"/>
          </a:xfrm>
          <a:prstGeom prst="wedgeRectCallout">
            <a:avLst>
              <a:gd name="adj1" fmla="val -5649"/>
              <a:gd name="adj2" fmla="val -13552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執行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爆炸 1 18"/>
          <p:cNvSpPr/>
          <p:nvPr/>
        </p:nvSpPr>
        <p:spPr>
          <a:xfrm>
            <a:off x="5748551" y="2960283"/>
            <a:ext cx="492973" cy="445090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/>
          <p:cNvCxnSpPr>
            <a:stCxn id="9" idx="3"/>
            <a:endCxn id="16" idx="2"/>
          </p:cNvCxnSpPr>
          <p:nvPr/>
        </p:nvCxnSpPr>
        <p:spPr>
          <a:xfrm>
            <a:off x="3851864" y="4014383"/>
            <a:ext cx="302591" cy="1751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1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18 下午5.3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6" y="2622579"/>
            <a:ext cx="8406175" cy="31001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資料格式轉換</a:t>
            </a:r>
            <a:r>
              <a:rPr lang="en-US" altLang="zh-TW" dirty="0"/>
              <a:t>: JSON </a:t>
            </a:r>
            <a:r>
              <a:rPr lang="en-US" altLang="zh-TW" dirty="0">
                <a:sym typeface="Wingdings"/>
              </a:rPr>
              <a:t> Swift 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</a:t>
            </a:r>
            <a:r>
              <a:rPr lang="en-US" altLang="zh-TW" dirty="0" err="1">
                <a:sym typeface="Wingdings"/>
              </a:rPr>
              <a:t>JSONObject</a:t>
            </a:r>
            <a:endParaRPr lang="en-US" altLang="zh-TW" dirty="0">
              <a:sym typeface="Wingding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911708"/>
            <a:ext cx="8693313" cy="1189661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從網站觀察</a:t>
            </a:r>
            <a:r>
              <a:rPr lang="en-US" altLang="zh-TW" dirty="0" smtClean="0">
                <a:sym typeface="Wingdings" panose="05000000000000000000" pitchFamily="2" charset="2"/>
              </a:rPr>
              <a:t> data </a:t>
            </a:r>
            <a:r>
              <a:rPr lang="zh-TW" altLang="en-US" dirty="0" smtClean="0">
                <a:sym typeface="Wingdings" panose="05000000000000000000" pitchFamily="2" charset="2"/>
              </a:rPr>
              <a:t>的格式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是</a:t>
            </a:r>
            <a:r>
              <a:rPr lang="en-US" altLang="zh-TW" dirty="0" smtClean="0">
                <a:sym typeface="Wingdings" panose="05000000000000000000" pitchFamily="2" charset="2"/>
              </a:rPr>
              <a:t> “Dictionary” </a:t>
            </a:r>
            <a:r>
              <a:rPr lang="zh-TW" altLang="en-US" dirty="0" smtClean="0">
                <a:sym typeface="Wingdings" panose="05000000000000000000" pitchFamily="2" charset="2"/>
              </a:rPr>
              <a:t>的</a:t>
            </a:r>
            <a:r>
              <a:rPr lang="en-US" altLang="zh-TW" dirty="0" smtClean="0">
                <a:sym typeface="Wingdings" panose="05000000000000000000" pitchFamily="2" charset="2"/>
              </a:rPr>
              <a:t>”</a:t>
            </a:r>
            <a:r>
              <a:rPr lang="zh-TW" altLang="en-US" dirty="0" smtClean="0">
                <a:sym typeface="Wingdings" panose="05000000000000000000" pitchFamily="2" charset="2"/>
              </a:rPr>
              <a:t>陣列</a:t>
            </a:r>
            <a:r>
              <a:rPr lang="en-US" altLang="zh-TW" dirty="0" smtClean="0">
                <a:sym typeface="Wingdings" panose="05000000000000000000" pitchFamily="2" charset="2"/>
              </a:rPr>
              <a:t>”</a:t>
            </a:r>
          </a:p>
          <a:p>
            <a:r>
              <a:rPr lang="en-US" altLang="zh-TW" dirty="0" smtClean="0">
                <a:sym typeface="Wingdings"/>
              </a:rPr>
              <a:t>Dictionary </a:t>
            </a:r>
            <a:r>
              <a:rPr lang="zh-TW" altLang="en-US" dirty="0" smtClean="0">
                <a:sym typeface="Wingdings"/>
              </a:rPr>
              <a:t>的元素是</a:t>
            </a:r>
            <a:r>
              <a:rPr lang="en-US" altLang="zh-TW" dirty="0" smtClean="0">
                <a:sym typeface="Wingdings"/>
              </a:rPr>
              <a:t> key : value = string : any (string, double)</a:t>
            </a:r>
            <a:endParaRPr lang="en-US" altLang="zh-TW" dirty="0">
              <a:sym typeface="Wingding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595627" y="3013426"/>
            <a:ext cx="3114055" cy="1116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3709682" y="2101370"/>
            <a:ext cx="1535041" cy="521210"/>
          </a:xfrm>
          <a:prstGeom prst="wedgeRectCallout">
            <a:avLst>
              <a:gd name="adj1" fmla="val -50724"/>
              <a:gd name="adj2" fmla="val 12264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愛評網資料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3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6 下午2.21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34" y="2540155"/>
            <a:ext cx="5953435" cy="35135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資料格式轉換</a:t>
            </a:r>
            <a:r>
              <a:rPr lang="en-US" altLang="zh-TW" dirty="0"/>
              <a:t>: JSON </a:t>
            </a:r>
            <a:r>
              <a:rPr lang="en-US" altLang="zh-TW" dirty="0">
                <a:sym typeface="Wingdings"/>
              </a:rPr>
              <a:t> Swift 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</a:t>
            </a:r>
            <a:r>
              <a:rPr lang="en-US" altLang="zh-TW" dirty="0" err="1">
                <a:sym typeface="Wingdings"/>
              </a:rPr>
              <a:t>JSONObject</a:t>
            </a:r>
            <a:endParaRPr lang="en-US" altLang="zh-TW" dirty="0">
              <a:sym typeface="Wingding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171087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Keyword: </a:t>
            </a:r>
            <a:r>
              <a:rPr lang="en-US" altLang="zh-TW" dirty="0" err="1" smtClean="0">
                <a:sym typeface="Wingdings"/>
              </a:rPr>
              <a:t>JSONSerialization</a:t>
            </a:r>
            <a:endParaRPr lang="en-US" altLang="zh-TW" dirty="0" smtClean="0">
              <a:sym typeface="Wingdings"/>
            </a:endParaRPr>
          </a:p>
          <a:p>
            <a:r>
              <a:rPr lang="zh-TW" altLang="en-US" dirty="0" smtClean="0">
                <a:sym typeface="Wingdings"/>
              </a:rPr>
              <a:t>把</a:t>
            </a:r>
            <a:r>
              <a:rPr lang="en-US" altLang="zh-TW" dirty="0" smtClean="0">
                <a:sym typeface="Wingdings"/>
              </a:rPr>
              <a:t> JSON data </a:t>
            </a:r>
            <a:r>
              <a:rPr lang="zh-TW" altLang="en-US" dirty="0" smtClean="0">
                <a:sym typeface="Wingdings"/>
              </a:rPr>
              <a:t>轉成</a:t>
            </a:r>
            <a:r>
              <a:rPr lang="en-US" altLang="zh-TW" dirty="0" smtClean="0">
                <a:sym typeface="Wingdings"/>
              </a:rPr>
              <a:t> JSON Object</a:t>
            </a:r>
            <a:r>
              <a:rPr lang="zh-TW" altLang="en-US" dirty="0" smtClean="0">
                <a:sym typeface="Wingdings"/>
              </a:rPr>
              <a:t>格式</a:t>
            </a:r>
            <a:r>
              <a:rPr lang="en-US" altLang="zh-TW" dirty="0" smtClean="0">
                <a:sym typeface="Wingdings"/>
              </a:rPr>
              <a:t> (Swift </a:t>
            </a:r>
            <a:r>
              <a:rPr lang="zh-TW" altLang="en-US" dirty="0" smtClean="0">
                <a:sym typeface="Wingdings"/>
              </a:rPr>
              <a:t>可以解析的格式</a:t>
            </a:r>
            <a:r>
              <a:rPr lang="en-US" altLang="zh-TW" dirty="0" smtClean="0">
                <a:sym typeface="Wingdings"/>
              </a:rPr>
              <a:t>).</a:t>
            </a:r>
            <a:endParaRPr lang="en-US" altLang="zh-TW" dirty="0">
              <a:sym typeface="Wingdings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需要處理</a:t>
            </a:r>
            <a:r>
              <a:rPr lang="en-US" altLang="zh-TW" dirty="0" smtClean="0">
                <a:sym typeface="Wingdings" panose="05000000000000000000" pitchFamily="2" charset="2"/>
              </a:rPr>
              <a:t> Throw/try</a:t>
            </a:r>
          </a:p>
          <a:p>
            <a:pPr marL="457200" lvl="1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319913" y="3509278"/>
            <a:ext cx="1412421" cy="658917"/>
          </a:xfrm>
          <a:prstGeom prst="wedgeRectCallout">
            <a:avLst>
              <a:gd name="adj1" fmla="val 58724"/>
              <a:gd name="adj2" fmla="val -8569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結果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 JSON Object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6081522" y="5333678"/>
            <a:ext cx="1788067" cy="38418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圖說文字 12"/>
          <p:cNvSpPr/>
          <p:nvPr/>
        </p:nvSpPr>
        <p:spPr>
          <a:xfrm>
            <a:off x="2695458" y="4161060"/>
            <a:ext cx="1396227" cy="659213"/>
          </a:xfrm>
          <a:prstGeom prst="wedgeRectCallout">
            <a:avLst>
              <a:gd name="adj1" fmla="val 56108"/>
              <a:gd name="adj2" fmla="val 12616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網路下載的資料當作輸入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911376" y="2622579"/>
            <a:ext cx="3866432" cy="81988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6624843" y="2415389"/>
            <a:ext cx="1412421" cy="845638"/>
          </a:xfrm>
          <a:prstGeom prst="wedgeRectCallout">
            <a:avLst>
              <a:gd name="adj1" fmla="val -107140"/>
              <a:gd name="adj2" fmla="val 5128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>
                <a:solidFill>
                  <a:srgbClr val="FF0000"/>
                </a:solidFill>
              </a:rPr>
              <a:t>把 </a:t>
            </a:r>
            <a:r>
              <a:rPr kumimoji="1" lang="en-US" altLang="zh-TW" sz="1600" dirty="0">
                <a:solidFill>
                  <a:srgbClr val="FF0000"/>
                </a:solidFill>
              </a:rPr>
              <a:t>XXX data </a:t>
            </a:r>
            <a:r>
              <a:rPr kumimoji="1" lang="zh-TW" altLang="en-US" sz="1600" dirty="0">
                <a:solidFill>
                  <a:srgbClr val="FF0000"/>
                </a:solidFill>
              </a:rPr>
              <a:t>轉成 </a:t>
            </a:r>
            <a:r>
              <a:rPr kumimoji="1" lang="en-US" altLang="zh-TW" sz="1600" dirty="0">
                <a:solidFill>
                  <a:srgbClr val="FF0000"/>
                </a:solidFill>
              </a:rPr>
              <a:t>JSON Object</a:t>
            </a:r>
            <a:r>
              <a:rPr kumimoji="1" lang="zh-TW" altLang="en-US" sz="1600" dirty="0">
                <a:solidFill>
                  <a:srgbClr val="FF0000"/>
                </a:solidFill>
              </a:rPr>
              <a:t>格式</a:t>
            </a:r>
          </a:p>
        </p:txBody>
      </p:sp>
      <p:cxnSp>
        <p:nvCxnSpPr>
          <p:cNvPr id="11" name="直線箭頭接點 10"/>
          <p:cNvCxnSpPr>
            <a:endCxn id="16" idx="2"/>
          </p:cNvCxnSpPr>
          <p:nvPr/>
        </p:nvCxnSpPr>
        <p:spPr>
          <a:xfrm>
            <a:off x="3861058" y="3442460"/>
            <a:ext cx="3114498" cy="18912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flipV="1">
            <a:off x="3861058" y="5334193"/>
            <a:ext cx="1788067" cy="38418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stCxn id="9" idx="0"/>
          </p:cNvCxnSpPr>
          <p:nvPr/>
        </p:nvCxnSpPr>
        <p:spPr>
          <a:xfrm>
            <a:off x="3844592" y="3442460"/>
            <a:ext cx="955122" cy="18917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7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螢幕快照 2017-03-18 下午6.29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0" y="1315357"/>
            <a:ext cx="3390705" cy="1633435"/>
          </a:xfrm>
          <a:prstGeom prst="rect">
            <a:avLst/>
          </a:prstGeom>
        </p:spPr>
      </p:pic>
      <p:pic>
        <p:nvPicPr>
          <p:cNvPr id="4" name="圖片 3" descr="螢幕快照 2017-03-16 下午2.22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" y="2948792"/>
            <a:ext cx="5266496" cy="2860252"/>
          </a:xfrm>
          <a:prstGeom prst="rect">
            <a:avLst/>
          </a:prstGeom>
        </p:spPr>
      </p:pic>
      <p:pic>
        <p:nvPicPr>
          <p:cNvPr id="5" name="圖片 4" descr="螢幕快照 2017-03-16 下午2.25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58" y="2515185"/>
            <a:ext cx="4124076" cy="379997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6633" y="32553"/>
            <a:ext cx="9144000" cy="835798"/>
          </a:xfrm>
        </p:spPr>
        <p:txBody>
          <a:bodyPr>
            <a:normAutofit/>
          </a:bodyPr>
          <a:lstStyle/>
          <a:p>
            <a:r>
              <a:rPr lang="zh-TW" altLang="en-US" dirty="0"/>
              <a:t>資料格式轉換</a:t>
            </a:r>
            <a:r>
              <a:rPr lang="en-US" altLang="zh-TW" dirty="0"/>
              <a:t>: JSON </a:t>
            </a:r>
            <a:r>
              <a:rPr lang="en-US" altLang="zh-TW" dirty="0">
                <a:sym typeface="Wingdings"/>
              </a:rPr>
              <a:t> Swift 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</a:t>
            </a:r>
            <a:r>
              <a:rPr lang="en-US" altLang="zh-TW" dirty="0" err="1">
                <a:sym typeface="Wingdings"/>
              </a:rPr>
              <a:t>JSONObject</a:t>
            </a:r>
            <a:endParaRPr lang="en-US" altLang="zh-TW" dirty="0">
              <a:sym typeface="Wingding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8607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Class Function: </a:t>
            </a:r>
            <a:r>
              <a:rPr lang="zh-TW" altLang="en-US" dirty="0" smtClean="0">
                <a:sym typeface="Wingdings" panose="05000000000000000000" pitchFamily="2" charset="2"/>
              </a:rPr>
              <a:t>直接呼叫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無需經由建立一個物件再呼叫</a:t>
            </a:r>
            <a:r>
              <a:rPr lang="en-US" altLang="zh-TW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5029468" y="5518897"/>
            <a:ext cx="3893096" cy="4562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1393550" y="3810110"/>
            <a:ext cx="3339491" cy="23665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7" name="直線箭頭接點 6"/>
          <p:cNvCxnSpPr>
            <a:stCxn id="17" idx="3"/>
          </p:cNvCxnSpPr>
          <p:nvPr/>
        </p:nvCxnSpPr>
        <p:spPr>
          <a:xfrm flipV="1">
            <a:off x="4733041" y="3197735"/>
            <a:ext cx="676150" cy="730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 flipV="1">
            <a:off x="616070" y="1570893"/>
            <a:ext cx="2563657" cy="6492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8" idx="0"/>
          </p:cNvCxnSpPr>
          <p:nvPr/>
        </p:nvCxnSpPr>
        <p:spPr>
          <a:xfrm>
            <a:off x="6805876" y="3197735"/>
            <a:ext cx="306003" cy="24875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stCxn id="11" idx="0"/>
          </p:cNvCxnSpPr>
          <p:nvPr/>
        </p:nvCxnSpPr>
        <p:spPr>
          <a:xfrm>
            <a:off x="1897899" y="2220141"/>
            <a:ext cx="322428" cy="15899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flipV="1">
            <a:off x="4993291" y="2811014"/>
            <a:ext cx="3625169" cy="38672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397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16 下午2.32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" y="4745447"/>
            <a:ext cx="7731369" cy="1938266"/>
          </a:xfrm>
          <a:prstGeom prst="rect">
            <a:avLst/>
          </a:prstGeom>
        </p:spPr>
      </p:pic>
      <p:pic>
        <p:nvPicPr>
          <p:cNvPr id="4" name="圖片 3" descr="螢幕快照 2017-03-16 下午2.2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3" y="1315357"/>
            <a:ext cx="8228140" cy="30770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資料格式轉換</a:t>
            </a:r>
            <a:r>
              <a:rPr lang="en-US" altLang="zh-TW" dirty="0"/>
              <a:t>: JSON </a:t>
            </a:r>
            <a:r>
              <a:rPr lang="en-US" altLang="zh-TW" dirty="0">
                <a:sym typeface="Wingdings"/>
              </a:rPr>
              <a:t> Swift 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</a:t>
            </a:r>
            <a:r>
              <a:rPr lang="en-US" altLang="zh-TW" dirty="0" err="1">
                <a:sym typeface="Wingdings"/>
              </a:rPr>
              <a:t>JSONObject</a:t>
            </a:r>
            <a:endParaRPr lang="en-US" altLang="zh-TW" dirty="0">
              <a:sym typeface="Wingding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56193"/>
            <a:ext cx="8693313" cy="48607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TW" dirty="0" smtClean="0">
                <a:sym typeface="Wingdings" panose="05000000000000000000" pitchFamily="2" charset="2"/>
              </a:rPr>
              <a:t>Option </a:t>
            </a:r>
            <a:r>
              <a:rPr lang="zh-TW" altLang="en-US" dirty="0" smtClean="0">
                <a:sym typeface="Wingdings" panose="05000000000000000000" pitchFamily="2" charset="2"/>
              </a:rPr>
              <a:t>內定用</a:t>
            </a:r>
            <a:r>
              <a:rPr lang="en-US" altLang="zh-TW" dirty="0" smtClean="0">
                <a:sym typeface="Wingdings" panose="05000000000000000000" pitchFamily="2" charset="2"/>
              </a:rPr>
              <a:t> .</a:t>
            </a:r>
            <a:r>
              <a:rPr lang="en-US" altLang="zh-TW" dirty="0" err="1" smtClean="0">
                <a:sym typeface="Wingdings" panose="05000000000000000000" pitchFamily="2" charset="2"/>
              </a:rPr>
              <a:t>mutableContainers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638815" y="3048365"/>
            <a:ext cx="7081625" cy="4991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6128459" y="1934869"/>
            <a:ext cx="1345763" cy="660106"/>
          </a:xfrm>
          <a:prstGeom prst="wedgeRectCallout">
            <a:avLst>
              <a:gd name="adj1" fmla="val -61529"/>
              <a:gd name="adj2" fmla="val 11142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呼叫資料轉換式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309152" y="5680569"/>
            <a:ext cx="1694521" cy="870531"/>
          </a:xfrm>
          <a:prstGeom prst="wedgeRectCallout">
            <a:avLst>
              <a:gd name="adj1" fmla="val 24192"/>
              <a:gd name="adj2" fmla="val -673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警告要用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try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處理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throw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3623655" y="6115835"/>
            <a:ext cx="4567263" cy="5678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669911" y="5029585"/>
            <a:ext cx="1582262" cy="4929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ｃ</a:t>
            </a:r>
            <a:endParaRPr kumimoji="1" lang="zh-TW" altLang="en-US" dirty="0"/>
          </a:p>
        </p:txBody>
      </p:sp>
      <p:pic>
        <p:nvPicPr>
          <p:cNvPr id="7" name="圖片 6" descr="螢幕快照 2017-03-16 下午2.33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95" y="4193425"/>
            <a:ext cx="4665477" cy="1104044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13" name="爆炸 1 12"/>
          <p:cNvSpPr/>
          <p:nvPr/>
        </p:nvSpPr>
        <p:spPr>
          <a:xfrm>
            <a:off x="6694809" y="3048365"/>
            <a:ext cx="1025631" cy="58708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爆炸 1 17"/>
          <p:cNvSpPr/>
          <p:nvPr/>
        </p:nvSpPr>
        <p:spPr>
          <a:xfrm>
            <a:off x="6224813" y="4815953"/>
            <a:ext cx="492973" cy="58708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/>
          <p:cNvCxnSpPr/>
          <p:nvPr/>
        </p:nvCxnSpPr>
        <p:spPr>
          <a:xfrm flipV="1">
            <a:off x="5911734" y="5297469"/>
            <a:ext cx="429446" cy="81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/>
          <p:nvPr/>
        </p:nvCxnSpPr>
        <p:spPr>
          <a:xfrm>
            <a:off x="2790301" y="3547532"/>
            <a:ext cx="833354" cy="25683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70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16 下午2.34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9" y="2675235"/>
            <a:ext cx="6233169" cy="9899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381389" y="3118428"/>
            <a:ext cx="2403099" cy="2819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6" name="圖片 5" descr="螢幕快照 2017-03-16 下午2.37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570" y="3432495"/>
            <a:ext cx="5993994" cy="330703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資料格式轉換</a:t>
            </a:r>
            <a:r>
              <a:rPr lang="en-US" altLang="zh-TW" dirty="0"/>
              <a:t>: JSON </a:t>
            </a:r>
            <a:r>
              <a:rPr lang="en-US" altLang="zh-TW" dirty="0">
                <a:sym typeface="Wingdings"/>
              </a:rPr>
              <a:t> Swift 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</a:t>
            </a:r>
            <a:r>
              <a:rPr lang="en-US" altLang="zh-TW" dirty="0" err="1">
                <a:sym typeface="Wingdings"/>
              </a:rPr>
              <a:t>JSONObject</a:t>
            </a:r>
            <a:endParaRPr lang="en-US" altLang="zh-TW" dirty="0">
              <a:sym typeface="Wingding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7055"/>
            <a:ext cx="8693313" cy="1928180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方法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引用</a:t>
            </a:r>
            <a:r>
              <a:rPr lang="en-US" altLang="zh-TW" dirty="0" smtClean="0">
                <a:sym typeface="Wingdings" panose="05000000000000000000" pitchFamily="2" charset="2"/>
              </a:rPr>
              <a:t> keyword </a:t>
            </a:r>
            <a:r>
              <a:rPr lang="en-US" altLang="zh-TW" dirty="0" err="1" smtClean="0">
                <a:sym typeface="Wingdings" panose="05000000000000000000" pitchFamily="2" charset="2"/>
              </a:rPr>
              <a:t>JSONSerialization.jsonObject</a:t>
            </a:r>
            <a:r>
              <a:rPr lang="en-US" altLang="zh-TW" dirty="0" smtClean="0">
                <a:sym typeface="Wingdings"/>
              </a:rPr>
              <a:t> Enter</a:t>
            </a:r>
          </a:p>
          <a:p>
            <a:pPr lvl="1"/>
            <a:r>
              <a:rPr lang="zh-TW" altLang="en-US" dirty="0" smtClean="0">
                <a:sym typeface="Wingdings" panose="05000000000000000000" pitchFamily="2" charset="2"/>
              </a:rPr>
              <a:t>跟隨</a:t>
            </a:r>
            <a:r>
              <a:rPr lang="en-US" altLang="zh-TW" dirty="0" smtClean="0">
                <a:sym typeface="Wingdings" panose="05000000000000000000" pitchFamily="2" charset="2"/>
              </a:rPr>
              <a:t> Swift </a:t>
            </a:r>
            <a:r>
              <a:rPr lang="zh-TW" altLang="en-US" dirty="0" smtClean="0">
                <a:sym typeface="Wingdings" panose="05000000000000000000" pitchFamily="2" charset="2"/>
              </a:rPr>
              <a:t>提示在陰影出輸入參數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zh-TW" altLang="en-US" dirty="0" smtClean="0">
                <a:sym typeface="Wingdings" panose="05000000000000000000" pitchFamily="2" charset="2"/>
              </a:rPr>
              <a:t>立刻存成一個常數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用</a:t>
            </a:r>
            <a:r>
              <a:rPr lang="en-US" altLang="zh-TW" dirty="0" smtClean="0">
                <a:sym typeface="Wingdings" panose="05000000000000000000" pitchFamily="2" charset="2"/>
              </a:rPr>
              <a:t> let,  </a:t>
            </a:r>
            <a:r>
              <a:rPr lang="zh-TW" altLang="en-US" dirty="0" smtClean="0">
                <a:sym typeface="Wingdings" panose="05000000000000000000" pitchFamily="2" charset="2"/>
              </a:rPr>
              <a:t>建立了一個</a:t>
            </a:r>
            <a:r>
              <a:rPr lang="en-US" altLang="zh-TW" dirty="0" smtClean="0">
                <a:sym typeface="Wingdings" panose="05000000000000000000" pitchFamily="2" charset="2"/>
              </a:rPr>
              <a:t> reference!!</a:t>
            </a:r>
          </a:p>
          <a:p>
            <a:pPr lvl="1"/>
            <a:r>
              <a:rPr lang="zh-TW" altLang="en-US" dirty="0" smtClean="0">
                <a:sym typeface="Wingdings" panose="05000000000000000000" pitchFamily="2" charset="2"/>
              </a:rPr>
              <a:t>靜待</a:t>
            </a:r>
            <a:r>
              <a:rPr lang="en-US" altLang="zh-TW" dirty="0" smtClean="0">
                <a:sym typeface="Wingdings" panose="05000000000000000000" pitchFamily="2" charset="2"/>
              </a:rPr>
              <a:t> complier </a:t>
            </a:r>
            <a:r>
              <a:rPr lang="zh-TW" altLang="en-US" dirty="0" smtClean="0">
                <a:sym typeface="Wingdings" panose="05000000000000000000" pitchFamily="2" charset="2"/>
              </a:rPr>
              <a:t>檢查提示修正</a:t>
            </a:r>
            <a:r>
              <a:rPr lang="en-US" altLang="zh-TW" dirty="0" smtClean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zh-TW" altLang="en-US" dirty="0" smtClean="0">
                <a:sym typeface="Wingdings" panose="05000000000000000000" pitchFamily="2" charset="2"/>
              </a:rPr>
              <a:t>用</a:t>
            </a:r>
            <a:r>
              <a:rPr lang="en-US" altLang="zh-TW" dirty="0" smtClean="0">
                <a:sym typeface="Wingdings" panose="05000000000000000000" pitchFamily="2" charset="2"/>
              </a:rPr>
              <a:t> option </a:t>
            </a:r>
            <a:r>
              <a:rPr lang="zh-TW" altLang="en-US" dirty="0" smtClean="0">
                <a:sym typeface="Wingdings" panose="05000000000000000000" pitchFamily="2" charset="2"/>
              </a:rPr>
              <a:t>檢查</a:t>
            </a:r>
            <a:r>
              <a:rPr lang="en-US" altLang="zh-TW" dirty="0" smtClean="0">
                <a:sym typeface="Wingdings" panose="05000000000000000000" pitchFamily="2" charset="2"/>
              </a:rPr>
              <a:t> data type</a:t>
            </a:r>
          </a:p>
          <a:p>
            <a:pPr marL="628650" lvl="2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2703355" y="5237964"/>
            <a:ext cx="1694521" cy="870531"/>
          </a:xfrm>
          <a:prstGeom prst="wedgeRectCallout">
            <a:avLst>
              <a:gd name="adj1" fmla="val 92731"/>
              <a:gd name="adj2" fmla="val 4882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得到下載的資料比較清晰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細節仍待分析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5154253" y="5177554"/>
            <a:ext cx="3706690" cy="156197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3476949" y="3665160"/>
            <a:ext cx="5124975" cy="3593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3476949" y="4115727"/>
            <a:ext cx="1871033" cy="24342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3" name="直線箭頭接點 12"/>
          <p:cNvCxnSpPr>
            <a:stCxn id="11" idx="0"/>
            <a:endCxn id="16" idx="2"/>
          </p:cNvCxnSpPr>
          <p:nvPr/>
        </p:nvCxnSpPr>
        <p:spPr>
          <a:xfrm>
            <a:off x="4412466" y="4359148"/>
            <a:ext cx="2595132" cy="8184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圖說文字 14"/>
          <p:cNvSpPr/>
          <p:nvPr/>
        </p:nvSpPr>
        <p:spPr>
          <a:xfrm>
            <a:off x="617154" y="3810648"/>
            <a:ext cx="1984591" cy="610158"/>
          </a:xfrm>
          <a:prstGeom prst="wedgeRectCallout">
            <a:avLst>
              <a:gd name="adj1" fmla="val 27863"/>
              <a:gd name="adj2" fmla="val -1102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Any: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沒有結構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13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6 下午2.46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3" y="829285"/>
            <a:ext cx="5163670" cy="3169675"/>
          </a:xfrm>
          <a:prstGeom prst="rect">
            <a:avLst/>
          </a:prstGeom>
        </p:spPr>
      </p:pic>
      <p:pic>
        <p:nvPicPr>
          <p:cNvPr id="7" name="圖片 6" descr="螢幕快照 2017-03-16 下午2.48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70" y="3967709"/>
            <a:ext cx="5818529" cy="28902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資料格式轉換</a:t>
            </a:r>
            <a:r>
              <a:rPr lang="en-US" altLang="zh-TW" dirty="0"/>
              <a:t>: JSON </a:t>
            </a:r>
            <a:r>
              <a:rPr lang="en-US" altLang="zh-TW" dirty="0">
                <a:sym typeface="Wingdings"/>
              </a:rPr>
              <a:t> Swift 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</a:t>
            </a:r>
            <a:r>
              <a:rPr lang="en-US" altLang="zh-TW" dirty="0" err="1">
                <a:sym typeface="Wingdings"/>
              </a:rPr>
              <a:t>JSONObject</a:t>
            </a:r>
            <a:endParaRPr lang="en-US" altLang="zh-TW" dirty="0">
              <a:sym typeface="Wingding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242652" y="1222120"/>
            <a:ext cx="2976852" cy="4824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4669082" y="1222120"/>
            <a:ext cx="2951299" cy="1180751"/>
          </a:xfrm>
          <a:prstGeom prst="wedgeRectCallout">
            <a:avLst>
              <a:gd name="adj1" fmla="val -63997"/>
              <a:gd name="adj2" fmla="val -2823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根據觀察目前轉出數據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把讀取的資料轉回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Dictionary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的陣列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 let </a:t>
            </a:r>
            <a:r>
              <a:rPr kumimoji="1" lang="mr-IN" altLang="zh-TW" sz="16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.as ? [[String : Any]]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“?”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以防萬一讀不到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5437310" y="5957665"/>
            <a:ext cx="3706689" cy="90033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2428850" y="3055366"/>
            <a:ext cx="2968773" cy="9435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 flipV="1">
            <a:off x="4094172" y="4403492"/>
            <a:ext cx="3609557" cy="54312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1" name="直線箭頭接點 10"/>
          <p:cNvCxnSpPr/>
          <p:nvPr/>
        </p:nvCxnSpPr>
        <p:spPr>
          <a:xfrm>
            <a:off x="2555666" y="1704576"/>
            <a:ext cx="1348824" cy="1350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>
            <a:endCxn id="16" idx="2"/>
          </p:cNvCxnSpPr>
          <p:nvPr/>
        </p:nvCxnSpPr>
        <p:spPr>
          <a:xfrm>
            <a:off x="5837016" y="4946616"/>
            <a:ext cx="1453639" cy="10110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圖說文字 18"/>
          <p:cNvSpPr/>
          <p:nvPr/>
        </p:nvSpPr>
        <p:spPr>
          <a:xfrm>
            <a:off x="6336218" y="3353054"/>
            <a:ext cx="2088232" cy="631481"/>
          </a:xfrm>
          <a:prstGeom prst="wedgeRectCallout">
            <a:avLst>
              <a:gd name="adj1" fmla="val -17842"/>
              <a:gd name="adj2" fmla="val 1113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呼叫陣列的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”first”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屬性讀取第一筆資料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矩形圖說文字 19"/>
          <p:cNvSpPr/>
          <p:nvPr/>
        </p:nvSpPr>
        <p:spPr>
          <a:xfrm>
            <a:off x="3325470" y="5789550"/>
            <a:ext cx="1367512" cy="604072"/>
          </a:xfrm>
          <a:prstGeom prst="wedgeRectCallout">
            <a:avLst>
              <a:gd name="adj1" fmla="val 99086"/>
              <a:gd name="adj2" fmla="val 2662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>
                <a:solidFill>
                  <a:srgbClr val="FF0000"/>
                </a:solidFill>
              </a:rPr>
              <a:t>第一筆資料</a:t>
            </a:r>
          </a:p>
        </p:txBody>
      </p:sp>
    </p:spTree>
    <p:extLst>
      <p:ext uri="{BB962C8B-B14F-4D97-AF65-F5344CB8AC3E}">
        <p14:creationId xmlns:p14="http://schemas.microsoft.com/office/powerpoint/2010/main" val="140487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Content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5103610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從網路下載資料</a:t>
            </a:r>
            <a:r>
              <a:rPr kumimoji="1" lang="en-US" altLang="zh-TW" dirty="0" smtClean="0"/>
              <a:t>: </a:t>
            </a:r>
            <a:r>
              <a:rPr kumimoji="1" lang="en-US" altLang="zh-TW" dirty="0" err="1" smtClean="0">
                <a:solidFill>
                  <a:srgbClr val="3366FF"/>
                </a:solidFill>
              </a:rPr>
              <a:t>URLSessionDataTask</a:t>
            </a:r>
            <a:r>
              <a:rPr kumimoji="1" lang="en-US" altLang="zh-TW" dirty="0" smtClean="0">
                <a:solidFill>
                  <a:srgbClr val="3366FF"/>
                </a:solidFill>
              </a:rPr>
              <a:t>()</a:t>
            </a:r>
          </a:p>
          <a:p>
            <a:r>
              <a:rPr lang="zh-TW" altLang="en-US" dirty="0" smtClean="0"/>
              <a:t>資料格式轉換</a:t>
            </a:r>
            <a:r>
              <a:rPr lang="en-US" altLang="zh-TW" dirty="0" smtClean="0"/>
              <a:t>:</a:t>
            </a:r>
            <a:r>
              <a:rPr lang="en-US" altLang="zh-TW" dirty="0"/>
              <a:t> </a:t>
            </a:r>
            <a:r>
              <a:rPr lang="en-US" altLang="zh-TW" dirty="0" smtClean="0"/>
              <a:t>JSON </a:t>
            </a:r>
            <a:r>
              <a:rPr lang="en-US" altLang="zh-TW" dirty="0" smtClean="0">
                <a:sym typeface="Wingdings"/>
              </a:rPr>
              <a:t> </a:t>
            </a:r>
            <a:r>
              <a:rPr lang="en-US" altLang="zh-TW" dirty="0">
                <a:sym typeface="Wingdings"/>
              </a:rPr>
              <a:t>Swift 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</a:t>
            </a:r>
            <a:r>
              <a:rPr lang="en-US" altLang="zh-TW" dirty="0" err="1" smtClean="0">
                <a:sym typeface="Wingdings"/>
              </a:rPr>
              <a:t>JSONObject</a:t>
            </a:r>
            <a:r>
              <a:rPr lang="en-US" altLang="zh-TW" dirty="0" smtClean="0">
                <a:sym typeface="Wingdings"/>
              </a:rPr>
              <a:t>:</a:t>
            </a:r>
            <a:r>
              <a:rPr lang="en-US" altLang="zh-TW" dirty="0" smtClean="0">
                <a:solidFill>
                  <a:srgbClr val="3366FF"/>
                </a:solidFill>
                <a:sym typeface="Wingdings"/>
              </a:rPr>
              <a:t> </a:t>
            </a:r>
            <a:r>
              <a:rPr lang="en-US" altLang="zh-TW" dirty="0" err="1" smtClean="0">
                <a:solidFill>
                  <a:srgbClr val="3366FF"/>
                </a:solidFill>
                <a:sym typeface="Wingdings"/>
              </a:rPr>
              <a:t>JSONSerialization</a:t>
            </a:r>
            <a:r>
              <a:rPr lang="en-US" altLang="zh-TW" dirty="0" smtClean="0">
                <a:sym typeface="Wingdings"/>
              </a:rPr>
              <a:t>.</a:t>
            </a:r>
          </a:p>
          <a:p>
            <a:r>
              <a:rPr lang="zh-TW" altLang="en-US" dirty="0" smtClean="0"/>
              <a:t>優化程式碼和</a:t>
            </a:r>
            <a:r>
              <a:rPr lang="en-US" altLang="zh-TW" dirty="0" smtClean="0"/>
              <a:t> UI </a:t>
            </a:r>
            <a:r>
              <a:rPr lang="zh-TW" altLang="en-US" dirty="0" smtClean="0"/>
              <a:t>元件的連接關係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規劃</a:t>
            </a:r>
            <a:r>
              <a:rPr lang="en-US" altLang="zh-TW" dirty="0"/>
              <a:t> </a:t>
            </a:r>
            <a:r>
              <a:rPr lang="en-US" altLang="zh-TW" dirty="0" smtClean="0"/>
              <a:t>User </a:t>
            </a:r>
            <a:r>
              <a:rPr lang="zh-TW" altLang="en-US" dirty="0" smtClean="0"/>
              <a:t>操作的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sliderbar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規劃</a:t>
            </a:r>
            <a:r>
              <a:rPr lang="zh-TW" altLang="en-US" dirty="0" smtClean="0">
                <a:sym typeface="Wingdings" panose="05000000000000000000" pitchFamily="2" charset="2"/>
              </a:rPr>
              <a:t>距離讀數</a:t>
            </a:r>
            <a:r>
              <a:rPr lang="en-US" altLang="zh-TW" dirty="0" smtClean="0">
                <a:sym typeface="Wingdings" panose="05000000000000000000" pitchFamily="2" charset="2"/>
              </a:rPr>
              <a:t> Label</a:t>
            </a:r>
          </a:p>
          <a:p>
            <a:pPr lvl="1"/>
            <a:r>
              <a:rPr lang="zh-TW" altLang="en-US" dirty="0"/>
              <a:t>規劃更新</a:t>
            </a:r>
            <a:r>
              <a:rPr lang="zh-TW" altLang="en-US" dirty="0">
                <a:sym typeface="Wingdings" panose="05000000000000000000" pitchFamily="2" charset="2"/>
              </a:rPr>
              <a:t>網</a:t>
            </a:r>
            <a:r>
              <a:rPr lang="zh-TW" altLang="en-US" dirty="0" smtClean="0">
                <a:sym typeface="Wingdings" panose="05000000000000000000" pitchFamily="2" charset="2"/>
              </a:rPr>
              <a:t>路下載數據讀數</a:t>
            </a:r>
            <a:r>
              <a:rPr lang="en-US" altLang="zh-TW" dirty="0" smtClean="0">
                <a:sym typeface="Wingdings" panose="05000000000000000000" pitchFamily="2" charset="2"/>
              </a:rPr>
              <a:t> label</a:t>
            </a:r>
          </a:p>
          <a:p>
            <a:pPr lvl="1"/>
            <a:r>
              <a:rPr lang="zh-TW" altLang="en-US" dirty="0" smtClean="0"/>
              <a:t>隨機取一個餐廳</a:t>
            </a:r>
            <a:r>
              <a:rPr lang="en-US" altLang="zh-TW" dirty="0" smtClean="0"/>
              <a:t>!!</a:t>
            </a:r>
          </a:p>
          <a:p>
            <a:r>
              <a:rPr lang="zh-TW" altLang="en-US" dirty="0" smtClean="0"/>
              <a:t>路線規劃</a:t>
            </a:r>
            <a:r>
              <a:rPr lang="en-US" altLang="zh-TW" dirty="0" smtClean="0"/>
              <a:t>: </a:t>
            </a:r>
            <a:r>
              <a:rPr lang="en-US" altLang="zh-TW" dirty="0" err="1" smtClean="0">
                <a:solidFill>
                  <a:srgbClr val="3366FF"/>
                </a:solidFill>
              </a:rPr>
              <a:t>MKDirectionRequest</a:t>
            </a:r>
            <a:endParaRPr lang="en-US" altLang="zh-TW" dirty="0" smtClean="0">
              <a:solidFill>
                <a:srgbClr val="3366FF"/>
              </a:solidFill>
            </a:endParaRPr>
          </a:p>
          <a:p>
            <a:r>
              <a:rPr lang="zh-TW" altLang="en-US" dirty="0" smtClean="0"/>
              <a:t>地圖操作</a:t>
            </a:r>
            <a:r>
              <a:rPr lang="en-US" altLang="zh-TW" dirty="0" smtClean="0"/>
              <a:t>: </a:t>
            </a:r>
            <a:r>
              <a:rPr lang="en-US" altLang="zh-TW" dirty="0" err="1" smtClean="0">
                <a:solidFill>
                  <a:srgbClr val="3366FF"/>
                </a:solidFill>
              </a:rPr>
              <a:t>MKPointAnnotation</a:t>
            </a:r>
            <a:endParaRPr kumimoji="1" lang="en-US" altLang="zh-TW" dirty="0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92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6 下午2.54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5" y="1576169"/>
            <a:ext cx="8648913" cy="44984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資料格式轉換</a:t>
            </a:r>
            <a:r>
              <a:rPr lang="en-US" altLang="zh-TW" dirty="0"/>
              <a:t>: JSON </a:t>
            </a:r>
            <a:r>
              <a:rPr lang="en-US" altLang="zh-TW" dirty="0">
                <a:sym typeface="Wingdings"/>
              </a:rPr>
              <a:t> Swift 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</a:t>
            </a:r>
            <a:r>
              <a:rPr lang="en-US" altLang="zh-TW" dirty="0" err="1">
                <a:sym typeface="Wingdings"/>
              </a:rPr>
              <a:t>JSONObject</a:t>
            </a:r>
            <a:endParaRPr lang="en-US" altLang="zh-TW" dirty="0">
              <a:sym typeface="Wingding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1025" y="829285"/>
            <a:ext cx="8914749" cy="48607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網站資料</a:t>
            </a:r>
            <a:r>
              <a:rPr lang="en-US" altLang="zh-TW" dirty="0" smtClean="0">
                <a:sym typeface="Wingdings" panose="05000000000000000000" pitchFamily="2" charset="2"/>
              </a:rPr>
              <a:t>(Array)</a:t>
            </a:r>
            <a:r>
              <a:rPr lang="en-US" altLang="zh-TW" dirty="0" smtClean="0">
                <a:sym typeface="Wingdings"/>
              </a:rPr>
              <a:t> JSON Data  Swift (</a:t>
            </a:r>
            <a:r>
              <a:rPr lang="en-US" altLang="zh-TW" dirty="0" err="1" smtClean="0">
                <a:sym typeface="Wingdings"/>
              </a:rPr>
              <a:t>JSONObject</a:t>
            </a:r>
            <a:r>
              <a:rPr lang="en-US" altLang="zh-TW" dirty="0" smtClean="0">
                <a:sym typeface="Wingdings"/>
              </a:rPr>
              <a:t>)  Array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506000" y="1804843"/>
            <a:ext cx="7283938" cy="78075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6233169" y="2887501"/>
            <a:ext cx="2434630" cy="648281"/>
          </a:xfrm>
          <a:prstGeom prst="wedgeRectCallout">
            <a:avLst>
              <a:gd name="adj1" fmla="val -33234"/>
              <a:gd name="adj2" fmla="val -897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整理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if let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陳述所有條件符合進入程式碼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{  print</a:t>
            </a:r>
            <a:r>
              <a:rPr kumimoji="1" lang="mr-IN" altLang="zh-TW" sz="16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}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3676400" y="5381331"/>
            <a:ext cx="5113538" cy="69331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0" name="直線箭頭接點 9"/>
          <p:cNvCxnSpPr>
            <a:endCxn id="16" idx="2"/>
          </p:cNvCxnSpPr>
          <p:nvPr/>
        </p:nvCxnSpPr>
        <p:spPr>
          <a:xfrm>
            <a:off x="4778728" y="2585596"/>
            <a:ext cx="1454441" cy="27957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878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16 下午2.5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4" y="1716330"/>
            <a:ext cx="8196021" cy="1252738"/>
          </a:xfrm>
          <a:prstGeom prst="rect">
            <a:avLst/>
          </a:prstGeom>
        </p:spPr>
      </p:pic>
      <p:pic>
        <p:nvPicPr>
          <p:cNvPr id="7" name="圖片 6" descr="螢幕快照 2017-03-16 下午3.00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9" y="3007143"/>
            <a:ext cx="6913094" cy="36594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資料格式轉換</a:t>
            </a:r>
            <a:r>
              <a:rPr lang="en-US" altLang="zh-TW" dirty="0"/>
              <a:t>: JSON </a:t>
            </a:r>
            <a:r>
              <a:rPr lang="en-US" altLang="zh-TW" dirty="0">
                <a:sym typeface="Wingdings"/>
              </a:rPr>
              <a:t> Swift 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</a:t>
            </a:r>
            <a:r>
              <a:rPr lang="en-US" altLang="zh-TW" dirty="0" err="1">
                <a:sym typeface="Wingdings"/>
              </a:rPr>
              <a:t>JSONObject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0047"/>
            <a:ext cx="8693313" cy="97628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zh-TW" altLang="en-US" dirty="0" smtClean="0">
                <a:sym typeface="Wingdings" panose="05000000000000000000" pitchFamily="2" charset="2"/>
              </a:rPr>
              <a:t>因為確認資料不缺項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故強制變態不會有</a:t>
            </a:r>
            <a:r>
              <a:rPr lang="en-US" altLang="zh-TW" dirty="0" smtClean="0">
                <a:sym typeface="Wingdings" panose="05000000000000000000" pitchFamily="2" charset="2"/>
              </a:rPr>
              <a:t> nil </a:t>
            </a:r>
            <a:r>
              <a:rPr lang="zh-TW" altLang="en-US" dirty="0" smtClean="0">
                <a:sym typeface="Wingdings" panose="05000000000000000000" pitchFamily="2" charset="2"/>
              </a:rPr>
              <a:t>風險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可簡潔程式碼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不需要去處理</a:t>
            </a:r>
            <a:r>
              <a:rPr lang="en-US" altLang="zh-TW" dirty="0" smtClean="0">
                <a:sym typeface="Wingdings" panose="05000000000000000000" pitchFamily="2" charset="2"/>
              </a:rPr>
              <a:t> optional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411146" y="2319474"/>
            <a:ext cx="2153964" cy="38220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 flipV="1">
            <a:off x="2376081" y="3716562"/>
            <a:ext cx="4132818" cy="95133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3857140" y="6233633"/>
            <a:ext cx="4050254" cy="4329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0" name="直線箭頭接點 9"/>
          <p:cNvCxnSpPr>
            <a:stCxn id="16" idx="0"/>
            <a:endCxn id="17" idx="2"/>
          </p:cNvCxnSpPr>
          <p:nvPr/>
        </p:nvCxnSpPr>
        <p:spPr>
          <a:xfrm>
            <a:off x="4442490" y="4667893"/>
            <a:ext cx="1439777" cy="15657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爆炸 1 14"/>
          <p:cNvSpPr/>
          <p:nvPr/>
        </p:nvSpPr>
        <p:spPr>
          <a:xfrm>
            <a:off x="5389294" y="3591255"/>
            <a:ext cx="492973" cy="58708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爆炸 1 17"/>
          <p:cNvSpPr/>
          <p:nvPr/>
        </p:nvSpPr>
        <p:spPr>
          <a:xfrm>
            <a:off x="5499794" y="1882639"/>
            <a:ext cx="441865" cy="465097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/>
          <p:cNvCxnSpPr>
            <a:stCxn id="18" idx="2"/>
          </p:cNvCxnSpPr>
          <p:nvPr/>
        </p:nvCxnSpPr>
        <p:spPr>
          <a:xfrm>
            <a:off x="5673369" y="2347736"/>
            <a:ext cx="0" cy="11332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圖說文字 19"/>
          <p:cNvSpPr/>
          <p:nvPr/>
        </p:nvSpPr>
        <p:spPr>
          <a:xfrm>
            <a:off x="365486" y="2988871"/>
            <a:ext cx="1800018" cy="744410"/>
          </a:xfrm>
          <a:prstGeom prst="wedgeRectCallout">
            <a:avLst>
              <a:gd name="adj1" fmla="val 60179"/>
              <a:gd name="adj2" fmla="val 5335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“key”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讀出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“value”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矩形圖說文字 20"/>
          <p:cNvSpPr/>
          <p:nvPr/>
        </p:nvSpPr>
        <p:spPr>
          <a:xfrm>
            <a:off x="6852052" y="3290063"/>
            <a:ext cx="1800018" cy="602384"/>
          </a:xfrm>
          <a:prstGeom prst="wedgeRectCallout">
            <a:avLst>
              <a:gd name="adj1" fmla="val -74846"/>
              <a:gd name="adj2" fmla="val 3777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Any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 Casting to Double/String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05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優化程式碼和</a:t>
            </a:r>
            <a:r>
              <a:rPr lang="en-US" altLang="zh-TW" dirty="0"/>
              <a:t> UI </a:t>
            </a:r>
            <a:r>
              <a:rPr lang="zh-TW" altLang="en-US" dirty="0" smtClean="0"/>
              <a:t>元件的連接關係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65829"/>
            <a:ext cx="8693313" cy="297145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規劃</a:t>
            </a:r>
            <a:r>
              <a:rPr lang="en-US" altLang="zh-TW" sz="2800" dirty="0"/>
              <a:t> User </a:t>
            </a:r>
            <a:r>
              <a:rPr lang="zh-TW" altLang="en-US" sz="2800" dirty="0" smtClean="0"/>
              <a:t>操作的拉棒</a:t>
            </a:r>
            <a:endParaRPr lang="en-US" altLang="zh-TW" sz="2800" dirty="0"/>
          </a:p>
          <a:p>
            <a:r>
              <a:rPr lang="zh-TW" altLang="en-US" sz="2800" dirty="0"/>
              <a:t>規劃</a:t>
            </a:r>
            <a:r>
              <a:rPr lang="zh-TW" altLang="en-US" sz="2800" dirty="0">
                <a:sym typeface="Wingdings" panose="05000000000000000000" pitchFamily="2" charset="2"/>
              </a:rPr>
              <a:t>距離讀數</a:t>
            </a:r>
            <a:r>
              <a:rPr lang="en-US" altLang="zh-TW" sz="2800" dirty="0">
                <a:sym typeface="Wingdings" panose="05000000000000000000" pitchFamily="2" charset="2"/>
              </a:rPr>
              <a:t> Label</a:t>
            </a:r>
          </a:p>
          <a:p>
            <a:r>
              <a:rPr lang="zh-TW" altLang="en-US" sz="2800" dirty="0"/>
              <a:t>規劃更新</a:t>
            </a:r>
            <a:r>
              <a:rPr lang="zh-TW" altLang="en-US" sz="2800" dirty="0">
                <a:sym typeface="Wingdings" panose="05000000000000000000" pitchFamily="2" charset="2"/>
              </a:rPr>
              <a:t>網路下載數據讀數</a:t>
            </a:r>
            <a:r>
              <a:rPr lang="en-US" altLang="zh-TW" sz="2800" dirty="0">
                <a:sym typeface="Wingdings" panose="05000000000000000000" pitchFamily="2" charset="2"/>
              </a:rPr>
              <a:t> </a:t>
            </a:r>
            <a:r>
              <a:rPr lang="en-US" altLang="zh-TW" sz="2800" dirty="0" smtClean="0">
                <a:sym typeface="Wingdings" panose="05000000000000000000" pitchFamily="2" charset="2"/>
              </a:rPr>
              <a:t>Label</a:t>
            </a:r>
            <a:endParaRPr lang="en-US" altLang="zh-TW" sz="2800" dirty="0">
              <a:sym typeface="Wingdings" panose="05000000000000000000" pitchFamily="2" charset="2"/>
            </a:endParaRPr>
          </a:p>
          <a:p>
            <a:r>
              <a:rPr lang="zh-TW" altLang="en-US" sz="2800" dirty="0"/>
              <a:t>隨機取一個餐廳</a:t>
            </a:r>
            <a:r>
              <a:rPr lang="en-US" altLang="zh-TW" sz="28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75841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16 下午3.07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0" y="1907164"/>
            <a:ext cx="8843923" cy="33604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規劃</a:t>
            </a:r>
            <a:r>
              <a:rPr lang="en-US" altLang="zh-TW" dirty="0"/>
              <a:t> User </a:t>
            </a:r>
            <a:r>
              <a:rPr lang="zh-TW" altLang="en-US" dirty="0"/>
              <a:t>操作的拉棒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8607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取出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en-US" altLang="zh-TW" dirty="0" err="1" smtClean="0">
                <a:sym typeface="Wingdings" panose="05000000000000000000" pitchFamily="2" charset="2"/>
              </a:rPr>
              <a:t>sliderbar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zh-TW" altLang="en-US" dirty="0" smtClean="0">
                <a:sym typeface="Wingdings" panose="05000000000000000000" pitchFamily="2" charset="2"/>
              </a:rPr>
              <a:t>的數值屬性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en-US" altLang="zh-TW" dirty="0" err="1" smtClean="0">
                <a:sym typeface="Wingdings" panose="05000000000000000000" pitchFamily="2" charset="2"/>
              </a:rPr>
              <a:t>distanceSlider.value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882043" y="2624729"/>
            <a:ext cx="1575909" cy="2819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 flipV="1">
            <a:off x="4831378" y="3555656"/>
            <a:ext cx="2445016" cy="47182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4285142" y="2473309"/>
            <a:ext cx="3492579" cy="2757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7" name="直線箭頭接點 6"/>
          <p:cNvCxnSpPr>
            <a:stCxn id="9" idx="3"/>
            <a:endCxn id="17" idx="1"/>
          </p:cNvCxnSpPr>
          <p:nvPr/>
        </p:nvCxnSpPr>
        <p:spPr>
          <a:xfrm flipV="1">
            <a:off x="3457952" y="2611179"/>
            <a:ext cx="827190" cy="1545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505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6 下午3.1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3" y="2091353"/>
            <a:ext cx="8201402" cy="1320373"/>
          </a:xfrm>
          <a:prstGeom prst="rect">
            <a:avLst/>
          </a:prstGeom>
        </p:spPr>
      </p:pic>
      <p:pic>
        <p:nvPicPr>
          <p:cNvPr id="5" name="圖片 4" descr="螢幕快照 2017-03-16 下午3.12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3" y="4228018"/>
            <a:ext cx="7808696" cy="6893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規劃</a:t>
            </a:r>
            <a:r>
              <a:rPr lang="en-US" altLang="zh-TW" dirty="0"/>
              <a:t> User </a:t>
            </a:r>
            <a:r>
              <a:rPr lang="zh-TW" altLang="en-US" dirty="0"/>
              <a:t>操作的拉棒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8607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Self </a:t>
            </a:r>
            <a:r>
              <a:rPr lang="zh-TW" altLang="en-US" dirty="0" smtClean="0">
                <a:sym typeface="Wingdings" panose="05000000000000000000" pitchFamily="2" charset="2"/>
              </a:rPr>
              <a:t>指向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en-US" altLang="zh-TW" dirty="0" err="1" smtClean="0">
                <a:sym typeface="Wingdings" panose="05000000000000000000" pitchFamily="2" charset="2"/>
              </a:rPr>
              <a:t>UIViewController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否則指向</a:t>
            </a:r>
            <a:r>
              <a:rPr lang="en-US" altLang="zh-TW" dirty="0" smtClean="0">
                <a:sym typeface="Wingdings" panose="05000000000000000000" pitchFamily="2" charset="2"/>
              </a:rPr>
              <a:t>  </a:t>
            </a:r>
            <a:r>
              <a:rPr lang="en-US" altLang="zh-TW" dirty="0" err="1" smtClean="0">
                <a:sym typeface="Wingdings" panose="05000000000000000000" pitchFamily="2" charset="2"/>
              </a:rPr>
              <a:t>myLocationManager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815561" y="2279851"/>
            <a:ext cx="4531929" cy="2819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 flipV="1">
            <a:off x="1921754" y="4328290"/>
            <a:ext cx="5756907" cy="36765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0" name="直線箭頭接點 9"/>
          <p:cNvCxnSpPr>
            <a:stCxn id="9" idx="0"/>
          </p:cNvCxnSpPr>
          <p:nvPr/>
        </p:nvCxnSpPr>
        <p:spPr>
          <a:xfrm>
            <a:off x="3081526" y="2561768"/>
            <a:ext cx="1856273" cy="1766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43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規劃</a:t>
            </a:r>
            <a:r>
              <a:rPr lang="zh-TW" altLang="en-US" dirty="0">
                <a:sym typeface="Wingdings" panose="05000000000000000000" pitchFamily="2" charset="2"/>
              </a:rPr>
              <a:t>距離讀數</a:t>
            </a:r>
            <a:r>
              <a:rPr lang="en-US" altLang="zh-TW" dirty="0">
                <a:sym typeface="Wingdings" panose="05000000000000000000" pitchFamily="2" charset="2"/>
              </a:rPr>
              <a:t> Label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248795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指定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當拖動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en-US" altLang="zh-TW" dirty="0" err="1" smtClean="0">
                <a:sym typeface="Wingdings" panose="05000000000000000000" pitchFamily="2" charset="2"/>
              </a:rPr>
              <a:t>SliderBar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zh-TW" altLang="en-US" dirty="0" smtClean="0">
                <a:sym typeface="Wingdings" panose="05000000000000000000" pitchFamily="2" charset="2"/>
              </a:rPr>
              <a:t>時產生</a:t>
            </a:r>
            <a:r>
              <a:rPr lang="en-US" altLang="zh-TW" dirty="0" smtClean="0">
                <a:sym typeface="Wingdings" panose="05000000000000000000" pitchFamily="2" charset="2"/>
              </a:rPr>
              <a:t> Action </a:t>
            </a:r>
            <a:r>
              <a:rPr lang="zh-TW" altLang="en-US" dirty="0" smtClean="0">
                <a:sym typeface="Wingdings" panose="05000000000000000000" pitchFamily="2" charset="2"/>
              </a:rPr>
              <a:t>事件</a:t>
            </a:r>
            <a:r>
              <a:rPr lang="en-US" altLang="zh-TW" dirty="0" smtClean="0">
                <a:sym typeface="Wingdings" panose="05000000000000000000" pitchFamily="2" charset="2"/>
              </a:rPr>
              <a:t>.</a:t>
            </a:r>
          </a:p>
          <a:p>
            <a:r>
              <a:rPr lang="zh-TW" altLang="en-US" dirty="0" smtClean="0">
                <a:sym typeface="Wingdings" panose="05000000000000000000" pitchFamily="2" charset="2"/>
              </a:rPr>
              <a:t>事件改變顯示出來的距離讀數</a:t>
            </a:r>
            <a:r>
              <a:rPr lang="en-US" altLang="zh-TW" dirty="0" smtClean="0">
                <a:sym typeface="Wingdings" panose="05000000000000000000" pitchFamily="2" charset="2"/>
              </a:rPr>
              <a:t>.</a:t>
            </a:r>
          </a:p>
          <a:p>
            <a:r>
              <a:rPr lang="zh-TW" altLang="en-US" dirty="0" smtClean="0">
                <a:sym typeface="Wingdings" panose="05000000000000000000" pitchFamily="2" charset="2"/>
              </a:rPr>
              <a:t>規劃讀數內容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zh-TW" altLang="en-US" dirty="0" smtClean="0">
                <a:sym typeface="Wingdings" panose="05000000000000000000" pitchFamily="2" charset="2"/>
              </a:rPr>
              <a:t>範圍：</a:t>
            </a:r>
            <a:r>
              <a:rPr lang="en-US" altLang="zh-TW" dirty="0" smtClean="0">
                <a:sym typeface="Wingdings" panose="05000000000000000000" pitchFamily="2" charset="2"/>
              </a:rPr>
              <a:t>0.3 ~2.0 km</a:t>
            </a:r>
          </a:p>
          <a:p>
            <a:pPr lvl="1"/>
            <a:r>
              <a:rPr lang="zh-TW" altLang="en-US" dirty="0" smtClean="0">
                <a:sym typeface="Wingdings" panose="05000000000000000000" pitchFamily="2" charset="2"/>
              </a:rPr>
              <a:t>四捨五入到小數點第一位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  <p:pic>
        <p:nvPicPr>
          <p:cNvPr id="6" name="圖片 5" descr="螢幕快照 2017-03-17 上午11.3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03" y="3117813"/>
            <a:ext cx="6629009" cy="3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8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17 上午11.28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5" y="1427340"/>
            <a:ext cx="7314156" cy="50011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規劃</a:t>
            </a:r>
            <a:r>
              <a:rPr lang="zh-TW" altLang="en-US" dirty="0">
                <a:sym typeface="Wingdings" panose="05000000000000000000" pitchFamily="2" charset="2"/>
              </a:rPr>
              <a:t>距離讀數</a:t>
            </a:r>
            <a:r>
              <a:rPr lang="en-US" altLang="zh-TW" dirty="0">
                <a:sym typeface="Wingdings" panose="05000000000000000000" pitchFamily="2" charset="2"/>
              </a:rPr>
              <a:t> Label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5985375" y="5501455"/>
            <a:ext cx="1345763" cy="1720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798722" y="2176594"/>
            <a:ext cx="1694521" cy="870531"/>
          </a:xfrm>
          <a:prstGeom prst="wedgeRectCallout">
            <a:avLst>
              <a:gd name="adj1" fmla="val -22651"/>
              <a:gd name="adj2" fmla="val 14384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拉動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SliderBar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應該要在屏幕上讀出數據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2314419" y="6236763"/>
            <a:ext cx="5096827" cy="1917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3352497" y="3907497"/>
            <a:ext cx="3457157" cy="8586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11" idx="0"/>
          </p:cNvCxnSpPr>
          <p:nvPr/>
        </p:nvCxnSpPr>
        <p:spPr>
          <a:xfrm flipH="1">
            <a:off x="4461771" y="4766147"/>
            <a:ext cx="619305" cy="14706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flipV="1">
            <a:off x="1199702" y="3974344"/>
            <a:ext cx="446281" cy="1720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stCxn id="15" idx="3"/>
            <a:endCxn id="9" idx="1"/>
          </p:cNvCxnSpPr>
          <p:nvPr/>
        </p:nvCxnSpPr>
        <p:spPr>
          <a:xfrm>
            <a:off x="1645983" y="4060352"/>
            <a:ext cx="4339392" cy="15271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58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規劃</a:t>
            </a:r>
            <a:r>
              <a:rPr lang="zh-TW" altLang="en-US" dirty="0">
                <a:sym typeface="Wingdings" panose="05000000000000000000" pitchFamily="2" charset="2"/>
              </a:rPr>
              <a:t>距離讀數</a:t>
            </a:r>
            <a:r>
              <a:rPr lang="en-US" altLang="zh-TW" dirty="0">
                <a:sym typeface="Wingdings" panose="05000000000000000000" pitchFamily="2" charset="2"/>
              </a:rPr>
              <a:t> Label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248795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指定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當拖動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en-US" altLang="zh-TW" dirty="0" err="1" smtClean="0">
                <a:sym typeface="Wingdings" panose="05000000000000000000" pitchFamily="2" charset="2"/>
              </a:rPr>
              <a:t>SliderBar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zh-TW" altLang="en-US" dirty="0" smtClean="0">
                <a:sym typeface="Wingdings" panose="05000000000000000000" pitchFamily="2" charset="2"/>
              </a:rPr>
              <a:t>時產生</a:t>
            </a:r>
            <a:r>
              <a:rPr lang="en-US" altLang="zh-TW" dirty="0" smtClean="0">
                <a:sym typeface="Wingdings" panose="05000000000000000000" pitchFamily="2" charset="2"/>
              </a:rPr>
              <a:t> Action </a:t>
            </a:r>
            <a:r>
              <a:rPr lang="zh-TW" altLang="en-US" dirty="0" smtClean="0">
                <a:sym typeface="Wingdings" panose="05000000000000000000" pitchFamily="2" charset="2"/>
              </a:rPr>
              <a:t>事件</a:t>
            </a:r>
            <a:r>
              <a:rPr lang="en-US" altLang="zh-TW" dirty="0" smtClean="0">
                <a:sym typeface="Wingdings" panose="05000000000000000000" pitchFamily="2" charset="2"/>
              </a:rPr>
              <a:t>.</a:t>
            </a:r>
          </a:p>
          <a:p>
            <a:r>
              <a:rPr lang="zh-TW" altLang="en-US" dirty="0" smtClean="0">
                <a:sym typeface="Wingdings" panose="05000000000000000000" pitchFamily="2" charset="2"/>
              </a:rPr>
              <a:t>事件改變顯示出來的距離讀數</a:t>
            </a:r>
            <a:r>
              <a:rPr lang="en-US" altLang="zh-TW" dirty="0" smtClean="0">
                <a:sym typeface="Wingdings" panose="05000000000000000000" pitchFamily="2" charset="2"/>
              </a:rPr>
              <a:t>.</a:t>
            </a:r>
          </a:p>
          <a:p>
            <a:r>
              <a:rPr lang="zh-TW" altLang="en-US" dirty="0" smtClean="0">
                <a:sym typeface="Wingdings" panose="05000000000000000000" pitchFamily="2" charset="2"/>
              </a:rPr>
              <a:t>規劃讀數內容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zh-TW" altLang="en-US" dirty="0" smtClean="0">
                <a:sym typeface="Wingdings" panose="05000000000000000000" pitchFamily="2" charset="2"/>
              </a:rPr>
              <a:t>範圍：</a:t>
            </a:r>
            <a:r>
              <a:rPr lang="en-US" altLang="zh-TW" dirty="0" smtClean="0">
                <a:sym typeface="Wingdings" panose="05000000000000000000" pitchFamily="2" charset="2"/>
              </a:rPr>
              <a:t>0.3 ~2.0 km</a:t>
            </a:r>
          </a:p>
          <a:p>
            <a:pPr lvl="1"/>
            <a:r>
              <a:rPr lang="zh-TW" altLang="en-US" dirty="0" smtClean="0">
                <a:sym typeface="Wingdings" panose="05000000000000000000" pitchFamily="2" charset="2"/>
              </a:rPr>
              <a:t>四捨五入到小數點第一位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  <p:pic>
        <p:nvPicPr>
          <p:cNvPr id="6" name="圖片 5" descr="螢幕快照 2017-03-17 上午11.3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03" y="3117813"/>
            <a:ext cx="6629009" cy="3740187"/>
          </a:xfrm>
          <a:prstGeom prst="rect">
            <a:avLst/>
          </a:prstGeom>
        </p:spPr>
      </p:pic>
      <p:sp>
        <p:nvSpPr>
          <p:cNvPr id="12" name="矩形圖說文字 11"/>
          <p:cNvSpPr/>
          <p:nvPr/>
        </p:nvSpPr>
        <p:spPr>
          <a:xfrm>
            <a:off x="7418330" y="3733955"/>
            <a:ext cx="1345763" cy="686336"/>
          </a:xfrm>
          <a:prstGeom prst="wedgeRectCallout">
            <a:avLst>
              <a:gd name="adj1" fmla="val -73615"/>
              <a:gd name="adj2" fmla="val 18153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加入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UI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元件到程式碼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05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7 上午11.3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1" y="2520439"/>
            <a:ext cx="8188345" cy="28872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規劃</a:t>
            </a:r>
            <a:r>
              <a:rPr lang="zh-TW" altLang="en-US" dirty="0">
                <a:sym typeface="Wingdings" panose="05000000000000000000" pitchFamily="2" charset="2"/>
              </a:rPr>
              <a:t>距離讀數</a:t>
            </a:r>
            <a:r>
              <a:rPr lang="en-US" altLang="zh-TW" dirty="0">
                <a:sym typeface="Wingdings" panose="05000000000000000000" pitchFamily="2" charset="2"/>
              </a:rPr>
              <a:t> Label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1491357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指定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當拖動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en-US" altLang="zh-TW" dirty="0" err="1" smtClean="0">
                <a:sym typeface="Wingdings" panose="05000000000000000000" pitchFamily="2" charset="2"/>
              </a:rPr>
              <a:t>SliderBar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zh-TW" altLang="en-US" dirty="0" smtClean="0">
                <a:sym typeface="Wingdings" panose="05000000000000000000" pitchFamily="2" charset="2"/>
              </a:rPr>
              <a:t>時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en-US" altLang="zh-TW" dirty="0" err="1" smtClean="0">
                <a:sym typeface="Wingdings" panose="05000000000000000000" pitchFamily="2" charset="2"/>
              </a:rPr>
              <a:t>Slider.value</a:t>
            </a:r>
            <a:r>
              <a:rPr lang="en-US" altLang="zh-TW" dirty="0" smtClean="0">
                <a:sym typeface="Wingdings" panose="05000000000000000000" pitchFamily="2" charset="2"/>
              </a:rPr>
              <a:t>  </a:t>
            </a:r>
            <a:r>
              <a:rPr lang="zh-TW" altLang="en-US" dirty="0" smtClean="0">
                <a:sym typeface="Wingdings" panose="05000000000000000000" pitchFamily="2" charset="2"/>
              </a:rPr>
              <a:t>屬性數值變動</a:t>
            </a:r>
            <a:r>
              <a:rPr lang="en-US" altLang="zh-TW" dirty="0" smtClean="0">
                <a:sym typeface="Wingdings" panose="05000000000000000000" pitchFamily="2" charset="2"/>
              </a:rPr>
              <a:t>(</a:t>
            </a:r>
            <a:r>
              <a:rPr lang="zh-TW" altLang="en-US" dirty="0" smtClean="0">
                <a:sym typeface="Wingdings" panose="05000000000000000000" pitchFamily="2" charset="2"/>
              </a:rPr>
              <a:t>本來規劃一個</a:t>
            </a:r>
            <a:r>
              <a:rPr lang="en-US" altLang="zh-TW" dirty="0" smtClean="0">
                <a:sym typeface="Wingdings" panose="05000000000000000000" pitchFamily="2" charset="2"/>
              </a:rPr>
              <a:t> outlet </a:t>
            </a:r>
            <a:r>
              <a:rPr lang="zh-TW" altLang="en-US" dirty="0" smtClean="0">
                <a:sym typeface="Wingdings" panose="05000000000000000000" pitchFamily="2" charset="2"/>
              </a:rPr>
              <a:t>取值</a:t>
            </a:r>
            <a:r>
              <a:rPr lang="en-US" altLang="zh-TW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zh-TW" altLang="en-US" dirty="0" smtClean="0">
                <a:sym typeface="Wingdings" panose="05000000000000000000" pitchFamily="2" charset="2"/>
              </a:rPr>
              <a:t>產生</a:t>
            </a:r>
            <a:r>
              <a:rPr lang="en-US" altLang="zh-TW" dirty="0" smtClean="0">
                <a:sym typeface="Wingdings" panose="05000000000000000000" pitchFamily="2" charset="2"/>
              </a:rPr>
              <a:t> Action </a:t>
            </a:r>
            <a:r>
              <a:rPr lang="zh-TW" altLang="en-US" dirty="0" smtClean="0">
                <a:sym typeface="Wingdings" panose="05000000000000000000" pitchFamily="2" charset="2"/>
              </a:rPr>
              <a:t>事件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更新距離讀數</a:t>
            </a:r>
            <a:r>
              <a:rPr lang="en-US" altLang="zh-TW" dirty="0" smtClean="0">
                <a:sym typeface="Wingdings" panose="05000000000000000000" pitchFamily="2" charset="2"/>
              </a:rPr>
              <a:t> Label.</a:t>
            </a:r>
          </a:p>
        </p:txBody>
      </p:sp>
      <p:sp>
        <p:nvSpPr>
          <p:cNvPr id="12" name="矩形圖說文字 11"/>
          <p:cNvSpPr/>
          <p:nvPr/>
        </p:nvSpPr>
        <p:spPr>
          <a:xfrm>
            <a:off x="2197217" y="5127439"/>
            <a:ext cx="2445236" cy="1055845"/>
          </a:xfrm>
          <a:prstGeom prst="wedgeRectCallout">
            <a:avLst>
              <a:gd name="adj1" fmla="val -46980"/>
              <a:gd name="adj2" fmla="val -10467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err="1" smtClean="0">
                <a:solidFill>
                  <a:srgbClr val="FF0000"/>
                </a:solidFill>
              </a:rPr>
              <a:t>distanceSlider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可以規劃成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Outlet + Action,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Value Changed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觸發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Action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558597" y="3447943"/>
            <a:ext cx="1744329" cy="111432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 flipV="1">
            <a:off x="2653953" y="3852024"/>
            <a:ext cx="3433994" cy="1530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505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7 上午11.37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9" y="1701405"/>
            <a:ext cx="8063013" cy="255656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規劃</a:t>
            </a:r>
            <a:r>
              <a:rPr lang="zh-TW" altLang="en-US" dirty="0">
                <a:sym typeface="Wingdings" panose="05000000000000000000" pitchFamily="2" charset="2"/>
              </a:rPr>
              <a:t>距離讀數</a:t>
            </a:r>
            <a:r>
              <a:rPr lang="en-US" altLang="zh-TW" dirty="0">
                <a:sym typeface="Wingdings" panose="05000000000000000000" pitchFamily="2" charset="2"/>
              </a:rPr>
              <a:t> Label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1958"/>
            <a:ext cx="8693313" cy="99609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zh-TW" altLang="en-US" dirty="0" smtClean="0">
                <a:sym typeface="Wingdings" panose="05000000000000000000" pitchFamily="2" charset="2"/>
              </a:rPr>
              <a:t>事件改變顯示出來的距離讀數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定義</a:t>
            </a:r>
            <a:r>
              <a:rPr lang="en-US" altLang="zh-TW" dirty="0" smtClean="0">
                <a:sym typeface="Wingdings" panose="05000000000000000000" pitchFamily="2" charset="2"/>
              </a:rPr>
              <a:t>  </a:t>
            </a:r>
            <a:r>
              <a:rPr lang="en-US" altLang="zh-TW" dirty="0" err="1" smtClean="0">
                <a:sym typeface="Wingdings" panose="05000000000000000000" pitchFamily="2" charset="2"/>
              </a:rPr>
              <a:t>distanceChangedLabel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zh-TW" altLang="en-US" dirty="0" smtClean="0">
                <a:sym typeface="Wingdings" panose="05000000000000000000" pitchFamily="2" charset="2"/>
              </a:rPr>
              <a:t>加入程式碼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3560146" y="4411389"/>
            <a:ext cx="2590190" cy="686336"/>
          </a:xfrm>
          <a:prstGeom prst="wedgeRectCallout">
            <a:avLst>
              <a:gd name="adj1" fmla="val 7389"/>
              <a:gd name="adj2" fmla="val -1578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lang="zh-TW" alt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定義</a:t>
            </a:r>
            <a:r>
              <a:rPr lang="en-US" altLang="zh-TW" sz="1600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en-US" altLang="zh-TW" sz="1600" dirty="0" err="1">
                <a:solidFill>
                  <a:srgbClr val="FF0000"/>
                </a:solidFill>
                <a:sym typeface="Wingdings" panose="05000000000000000000" pitchFamily="2" charset="2"/>
              </a:rPr>
              <a:t>distanceChangedLabel</a:t>
            </a:r>
            <a:r>
              <a:rPr lang="en-US" altLang="zh-TW" sz="16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zh-TW" altLang="en-US" sz="1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加入程式碼</a:t>
            </a:r>
            <a:endParaRPr lang="en-US" altLang="zh-TW" sz="16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5" name="圖片 4" descr="螢幕快照 2017-03-17 上午11.42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67" y="4020424"/>
            <a:ext cx="1859475" cy="2807733"/>
          </a:xfrm>
          <a:prstGeom prst="rect">
            <a:avLst/>
          </a:prstGeom>
        </p:spPr>
      </p:pic>
      <p:sp>
        <p:nvSpPr>
          <p:cNvPr id="9" name="爆炸 1 8"/>
          <p:cNvSpPr/>
          <p:nvPr/>
        </p:nvSpPr>
        <p:spPr>
          <a:xfrm>
            <a:off x="2933534" y="2871960"/>
            <a:ext cx="492973" cy="58708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7053725" y="4580966"/>
            <a:ext cx="1754124" cy="5156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5361271" y="3459043"/>
            <a:ext cx="3028326" cy="1674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505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3"/>
            <a:ext cx="8914749" cy="476361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API(Application Programming Interface)</a:t>
            </a:r>
            <a:r>
              <a:rPr lang="zh-TW" altLang="en-US" dirty="0" smtClean="0">
                <a:sym typeface="Wingdings" panose="05000000000000000000" pitchFamily="2" charset="2"/>
              </a:rPr>
              <a:t>應用程式介面</a:t>
            </a:r>
            <a:r>
              <a:rPr lang="en-US" altLang="zh-TW" dirty="0" smtClean="0">
                <a:sym typeface="Wingdings" panose="05000000000000000000" pitchFamily="2" charset="2"/>
              </a:rPr>
              <a:t>,</a:t>
            </a:r>
            <a:r>
              <a:rPr lang="zh-TW" altLang="en-US" dirty="0" smtClean="0">
                <a:sym typeface="Wingdings" panose="05000000000000000000" pitchFamily="2" charset="2"/>
              </a:rPr>
              <a:t> 就是軟體系統不同組成部分銜接的約定。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en-US" altLang="zh-TW" dirty="0" smtClean="0"/>
              <a:t>The </a:t>
            </a:r>
            <a:r>
              <a:rPr lang="en-US" altLang="zh-TW" dirty="0" err="1"/>
              <a:t>NSURLSession</a:t>
            </a:r>
            <a:r>
              <a:rPr lang="en-US" altLang="zh-TW" dirty="0"/>
              <a:t> class and related classes provide an API for downloading content. </a:t>
            </a:r>
            <a:endParaRPr lang="en-US" altLang="zh-TW" dirty="0" smtClean="0"/>
          </a:p>
          <a:p>
            <a:r>
              <a:rPr lang="en-US" altLang="zh-TW" dirty="0" smtClean="0"/>
              <a:t>This </a:t>
            </a:r>
            <a:r>
              <a:rPr lang="en-US" altLang="zh-TW" dirty="0"/>
              <a:t>API provides a rich set of </a:t>
            </a:r>
            <a:r>
              <a:rPr lang="en-US" altLang="zh-TW" b="1" dirty="0">
                <a:solidFill>
                  <a:srgbClr val="3366FF"/>
                </a:solidFill>
              </a:rPr>
              <a:t>delegate methods </a:t>
            </a:r>
            <a:r>
              <a:rPr lang="en-US" altLang="zh-TW" dirty="0"/>
              <a:t>for supporting </a:t>
            </a:r>
            <a:r>
              <a:rPr lang="en-US" altLang="zh-TW" dirty="0" smtClean="0"/>
              <a:t>authentication(</a:t>
            </a:r>
            <a:r>
              <a:rPr lang="zh-TW" altLang="en-US" dirty="0" smtClean="0"/>
              <a:t>驗證</a:t>
            </a:r>
            <a:r>
              <a:rPr lang="en-US" altLang="zh-TW" dirty="0" smtClean="0"/>
              <a:t>) </a:t>
            </a:r>
            <a:r>
              <a:rPr lang="en-US" altLang="zh-TW" dirty="0"/>
              <a:t>and gives your app the ability to perform background downloads when your app is not running or, in </a:t>
            </a:r>
            <a:r>
              <a:rPr lang="en-US" altLang="zh-TW" dirty="0" err="1"/>
              <a:t>iOS</a:t>
            </a:r>
            <a:r>
              <a:rPr lang="en-US" altLang="zh-TW" dirty="0"/>
              <a:t>, while your app is suspended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 smtClean="0">
                <a:sym typeface="Wingdings" panose="05000000000000000000" pitchFamily="2" charset="2"/>
              </a:rPr>
              <a:t>URLSession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資料交換專員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尤其指自網站</a:t>
            </a:r>
            <a:r>
              <a:rPr lang="en-US" altLang="zh-TW" dirty="0" smtClean="0">
                <a:sym typeface="Wingdings" panose="05000000000000000000" pitchFamily="2" charset="2"/>
              </a:rPr>
              <a:t>(URL)</a:t>
            </a:r>
            <a:r>
              <a:rPr lang="zh-TW" altLang="en-US" dirty="0" smtClean="0">
                <a:sym typeface="Wingdings" panose="05000000000000000000" pitchFamily="2" charset="2"/>
              </a:rPr>
              <a:t>上抓資料開闢一個事件</a:t>
            </a:r>
            <a:r>
              <a:rPr lang="en-US" altLang="zh-TW" dirty="0" smtClean="0">
                <a:sym typeface="Wingdings" panose="05000000000000000000" pitchFamily="2" charset="2"/>
              </a:rPr>
              <a:t> (Session).</a:t>
            </a:r>
          </a:p>
          <a:p>
            <a:r>
              <a:rPr lang="zh-TW" altLang="en-US" dirty="0" smtClean="0">
                <a:sym typeface="Wingdings" panose="05000000000000000000" pitchFamily="2" charset="2"/>
              </a:rPr>
              <a:t>用</a:t>
            </a:r>
            <a:r>
              <a:rPr lang="en-US" altLang="zh-TW" dirty="0" smtClean="0">
                <a:sym typeface="Wingdings" panose="05000000000000000000" pitchFamily="2" charset="2"/>
              </a:rPr>
              <a:t> session </a:t>
            </a:r>
            <a:r>
              <a:rPr lang="zh-TW" altLang="en-US" dirty="0" smtClean="0">
                <a:sym typeface="Wingdings" panose="05000000000000000000" pitchFamily="2" charset="2"/>
              </a:rPr>
              <a:t>管理分頁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例如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瀏覽歷程</a:t>
            </a:r>
            <a:r>
              <a:rPr lang="en-US" altLang="zh-TW" dirty="0" smtClean="0">
                <a:sym typeface="Wingdings" panose="05000000000000000000" pitchFamily="2" charset="2"/>
              </a:rPr>
              <a:t>,</a:t>
            </a:r>
            <a:r>
              <a:rPr lang="zh-TW" altLang="en-US" dirty="0" smtClean="0">
                <a:sym typeface="Wingdings" panose="05000000000000000000" pitchFamily="2" charset="2"/>
              </a:rPr>
              <a:t>時間</a:t>
            </a:r>
            <a:r>
              <a:rPr lang="en-US" altLang="zh-TW" dirty="0" smtClean="0">
                <a:sym typeface="Wingdings" panose="05000000000000000000" pitchFamily="2" charset="2"/>
              </a:rPr>
              <a:t>,</a:t>
            </a:r>
            <a:r>
              <a:rPr lang="zh-TW" altLang="en-US" dirty="0" smtClean="0">
                <a:sym typeface="Wingdings" panose="05000000000000000000" pitchFamily="2" charset="2"/>
              </a:rPr>
              <a:t>上過哪些網站</a:t>
            </a:r>
            <a:r>
              <a:rPr lang="mr-IN" altLang="zh-TW" dirty="0" smtClean="0">
                <a:sym typeface="Wingdings" panose="05000000000000000000" pitchFamily="2" charset="2"/>
              </a:rPr>
              <a:t>…</a:t>
            </a:r>
            <a:endParaRPr lang="en-US" altLang="zh-TW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705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7 上午11.47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4" y="1517733"/>
            <a:ext cx="8906914" cy="51030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規劃</a:t>
            </a:r>
            <a:r>
              <a:rPr lang="zh-TW" altLang="en-US" dirty="0">
                <a:sym typeface="Wingdings" panose="05000000000000000000" pitchFamily="2" charset="2"/>
              </a:rPr>
              <a:t>距離讀數</a:t>
            </a:r>
            <a:r>
              <a:rPr lang="en-US" altLang="zh-TW" dirty="0">
                <a:sym typeface="Wingdings" panose="05000000000000000000" pitchFamily="2" charset="2"/>
              </a:rPr>
              <a:t> Label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248795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完成規劃讀數內容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  <p:cxnSp>
        <p:nvCxnSpPr>
          <p:cNvPr id="9" name="直線箭頭接點 8"/>
          <p:cNvCxnSpPr>
            <a:endCxn id="11" idx="1"/>
          </p:cNvCxnSpPr>
          <p:nvPr/>
        </p:nvCxnSpPr>
        <p:spPr>
          <a:xfrm>
            <a:off x="1361939" y="3927213"/>
            <a:ext cx="5267905" cy="1308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 flipV="1">
            <a:off x="6629844" y="5137791"/>
            <a:ext cx="1458244" cy="1951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2786327" y="2204914"/>
            <a:ext cx="4658383" cy="3435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 flipV="1">
            <a:off x="2470821" y="1722275"/>
            <a:ext cx="4309413" cy="18284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stCxn id="13" idx="2"/>
            <a:endCxn id="16" idx="0"/>
          </p:cNvCxnSpPr>
          <p:nvPr/>
        </p:nvCxnSpPr>
        <p:spPr>
          <a:xfrm flipH="1" flipV="1">
            <a:off x="4625528" y="1905116"/>
            <a:ext cx="489991" cy="2997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/>
          <p:nvPr/>
        </p:nvCxnSpPr>
        <p:spPr>
          <a:xfrm flipH="1">
            <a:off x="985944" y="1779756"/>
            <a:ext cx="1484877" cy="1952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/>
          <p:cNvCxnSpPr/>
          <p:nvPr/>
        </p:nvCxnSpPr>
        <p:spPr>
          <a:xfrm flipV="1">
            <a:off x="1361939" y="2130722"/>
            <a:ext cx="1186474" cy="14873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爆炸 1 26"/>
          <p:cNvSpPr/>
          <p:nvPr/>
        </p:nvSpPr>
        <p:spPr>
          <a:xfrm>
            <a:off x="868966" y="3548654"/>
            <a:ext cx="492973" cy="58708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矩形圖說文字 27"/>
          <p:cNvSpPr/>
          <p:nvPr/>
        </p:nvSpPr>
        <p:spPr>
          <a:xfrm>
            <a:off x="6920166" y="1370983"/>
            <a:ext cx="1928259" cy="702584"/>
          </a:xfrm>
          <a:prstGeom prst="wedgeRectCallout">
            <a:avLst>
              <a:gd name="adj1" fmla="val -28781"/>
              <a:gd name="adj2" fmla="val 6539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距離讀數四捨五入到小數點第一位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05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規劃更新</a:t>
            </a:r>
            <a:r>
              <a:rPr lang="zh-TW" altLang="en-US" dirty="0">
                <a:sym typeface="Wingdings" panose="05000000000000000000" pitchFamily="2" charset="2"/>
              </a:rPr>
              <a:t>網路下載數據讀數</a:t>
            </a:r>
            <a:r>
              <a:rPr lang="en-US" altLang="zh-TW" dirty="0">
                <a:sym typeface="Wingdings" panose="05000000000000000000" pitchFamily="2" charset="2"/>
              </a:rPr>
              <a:t> Label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248795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範圍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餐廳名稱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地址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評價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距離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時間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照片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電話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時機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在</a:t>
            </a:r>
            <a:r>
              <a:rPr lang="en-US" altLang="zh-TW" dirty="0" smtClean="0">
                <a:sym typeface="Wingdings" panose="05000000000000000000" pitchFamily="2" charset="2"/>
              </a:rPr>
              <a:t> closure </a:t>
            </a:r>
            <a:r>
              <a:rPr lang="zh-TW" altLang="en-US" dirty="0" smtClean="0">
                <a:sym typeface="Wingdings" panose="05000000000000000000" pitchFamily="2" charset="2"/>
              </a:rPr>
              <a:t>裡</a:t>
            </a:r>
            <a:r>
              <a:rPr lang="en-US" altLang="zh-TW" dirty="0" smtClean="0">
                <a:sym typeface="Wingdings" panose="05000000000000000000" pitchFamily="2" charset="2"/>
              </a:rPr>
              <a:t>, </a:t>
            </a:r>
            <a:r>
              <a:rPr lang="zh-TW" altLang="en-US" dirty="0" smtClean="0">
                <a:sym typeface="Wingdings" panose="05000000000000000000" pitchFamily="2" charset="2"/>
              </a:rPr>
              <a:t>資料下載完成後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方法</a:t>
            </a:r>
            <a:r>
              <a:rPr lang="en-US" altLang="zh-TW" dirty="0" smtClean="0">
                <a:sym typeface="Wingdings" panose="05000000000000000000" pitchFamily="2" charset="2"/>
              </a:rPr>
              <a:t>: </a:t>
            </a:r>
            <a:r>
              <a:rPr lang="zh-TW" altLang="en-US" dirty="0" smtClean="0">
                <a:sym typeface="Wingdings" panose="05000000000000000000" pitchFamily="2" charset="2"/>
              </a:rPr>
              <a:t>更新</a:t>
            </a:r>
            <a:r>
              <a:rPr lang="en-US" altLang="zh-TW" dirty="0" smtClean="0">
                <a:sym typeface="Wingdings" panose="05000000000000000000" pitchFamily="2" charset="2"/>
              </a:rPr>
              <a:t> Label </a:t>
            </a:r>
            <a:r>
              <a:rPr lang="zh-TW" altLang="en-US" dirty="0" smtClean="0">
                <a:sym typeface="Wingdings" panose="05000000000000000000" pitchFamily="2" charset="2"/>
              </a:rPr>
              <a:t>屬性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en-US" altLang="zh-TW" dirty="0" err="1" smtClean="0">
                <a:sym typeface="Wingdings" panose="05000000000000000000" pitchFamily="2" charset="2"/>
              </a:rPr>
              <a:t>xxxLabel.text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  <p:pic>
        <p:nvPicPr>
          <p:cNvPr id="5" name="圖片 4" descr="螢幕快照 2017-03-17 下午2.45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321"/>
            <a:ext cx="9144000" cy="3083619"/>
          </a:xfrm>
          <a:prstGeom prst="rect">
            <a:avLst/>
          </a:prstGeom>
        </p:spPr>
      </p:pic>
      <p:pic>
        <p:nvPicPr>
          <p:cNvPr id="7" name="圖片 6" descr="螢幕快照 2017-03-17 下午2.46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64" y="5530428"/>
            <a:ext cx="7581530" cy="10756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4614397" y="4492557"/>
            <a:ext cx="3816295" cy="3435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2449680" y="3564243"/>
            <a:ext cx="492492" cy="26953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1852734" y="5609864"/>
            <a:ext cx="6898560" cy="99617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 flipV="1">
            <a:off x="4614397" y="5110373"/>
            <a:ext cx="3816295" cy="1906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1" name="直線箭頭接點 10"/>
          <p:cNvCxnSpPr>
            <a:endCxn id="8" idx="0"/>
          </p:cNvCxnSpPr>
          <p:nvPr/>
        </p:nvCxnSpPr>
        <p:spPr>
          <a:xfrm flipH="1" flipV="1">
            <a:off x="2695926" y="3833774"/>
            <a:ext cx="1184900" cy="17760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 flipH="1">
            <a:off x="6184081" y="4836153"/>
            <a:ext cx="315514" cy="773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125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5328387" cy="287095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Keyword: </a:t>
            </a:r>
            <a:r>
              <a:rPr lang="en-US" altLang="zh-TW" b="1" dirty="0" err="1" smtClean="0">
                <a:solidFill>
                  <a:srgbClr val="3366FF"/>
                </a:solidFill>
              </a:rPr>
              <a:t>MKDirectionsRequest</a:t>
            </a:r>
            <a:endParaRPr lang="en-US" altLang="zh-TW" b="1" dirty="0" smtClean="0">
              <a:solidFill>
                <a:srgbClr val="3366FF"/>
              </a:solidFill>
            </a:endParaRPr>
          </a:p>
          <a:p>
            <a:r>
              <a:rPr lang="zh-TW" altLang="en-US" dirty="0" smtClean="0">
                <a:solidFill>
                  <a:srgbClr val="000000"/>
                </a:solidFill>
              </a:rPr>
              <a:t>起點</a:t>
            </a:r>
            <a:r>
              <a:rPr lang="en-US" altLang="zh-TW" dirty="0" smtClean="0">
                <a:solidFill>
                  <a:srgbClr val="000000"/>
                </a:solidFill>
              </a:rPr>
              <a:t>: </a:t>
            </a:r>
            <a:r>
              <a:rPr lang="zh-TW" altLang="en-US" dirty="0" smtClean="0">
                <a:solidFill>
                  <a:srgbClr val="000000"/>
                </a:solidFill>
              </a:rPr>
              <a:t>建立</a:t>
            </a:r>
            <a:r>
              <a:rPr lang="en-US" altLang="zh-TW" dirty="0" smtClean="0">
                <a:solidFill>
                  <a:srgbClr val="000000"/>
                </a:solidFill>
              </a:rPr>
              <a:t> </a:t>
            </a:r>
            <a:r>
              <a:rPr lang="en-US" altLang="zh-TW" dirty="0" err="1" smtClean="0">
                <a:solidFill>
                  <a:srgbClr val="000000"/>
                </a:solidFill>
              </a:rPr>
              <a:t>MKDirections</a:t>
            </a:r>
            <a:r>
              <a:rPr lang="en-US" altLang="zh-TW" dirty="0" smtClean="0">
                <a:solidFill>
                  <a:srgbClr val="000000"/>
                </a:solidFill>
              </a:rPr>
              <a:t> </a:t>
            </a:r>
            <a:r>
              <a:rPr lang="zh-TW" altLang="en-US" dirty="0" smtClean="0">
                <a:solidFill>
                  <a:srgbClr val="000000"/>
                </a:solidFill>
              </a:rPr>
              <a:t>物件帶入</a:t>
            </a:r>
            <a:r>
              <a:rPr lang="en-US" altLang="zh-TW" dirty="0" smtClean="0">
                <a:solidFill>
                  <a:srgbClr val="000000"/>
                </a:solidFill>
              </a:rPr>
              <a:t> request</a:t>
            </a:r>
          </a:p>
          <a:p>
            <a:r>
              <a:rPr lang="en-US" altLang="zh-TW" dirty="0" smtClean="0"/>
              <a:t>The </a:t>
            </a:r>
            <a:r>
              <a:rPr lang="en-US" altLang="zh-TW" dirty="0" err="1"/>
              <a:t>MKDirectionsRequest</a:t>
            </a:r>
            <a:r>
              <a:rPr lang="en-US" altLang="zh-TW" dirty="0"/>
              <a:t> class is used by apps that work with turn-based directions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</p:txBody>
      </p:sp>
      <p:pic>
        <p:nvPicPr>
          <p:cNvPr id="4" name="圖片 3" descr="螢幕快照 2017-03-17 下午2.52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38" y="1801504"/>
            <a:ext cx="2680265" cy="49030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5655594" y="3845349"/>
            <a:ext cx="2468900" cy="1906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5655594" y="4258066"/>
            <a:ext cx="2468900" cy="233378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3535808" y="3600731"/>
            <a:ext cx="1694521" cy="870531"/>
          </a:xfrm>
          <a:prstGeom prst="wedgeRectCallout">
            <a:avLst>
              <a:gd name="adj1" fmla="val 72775"/>
              <a:gd name="adj2" fmla="val 8857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需要利用地圖工具做路線規劃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13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MKDirectionsRequest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518409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When </a:t>
            </a:r>
            <a:r>
              <a:rPr lang="en-US" altLang="zh-TW" dirty="0"/>
              <a:t>the Maps app sends a directions-related URL to your app, you use this class to decode the URL contents and determine the start and end points of a route. </a:t>
            </a:r>
            <a:endParaRPr lang="en-US" altLang="zh-TW" dirty="0" smtClean="0"/>
          </a:p>
          <a:p>
            <a:r>
              <a:rPr lang="en-US" altLang="zh-TW" dirty="0" smtClean="0"/>
              <a:t>You </a:t>
            </a:r>
            <a:r>
              <a:rPr lang="en-US" altLang="zh-TW" dirty="0"/>
              <a:t>then use that data to compute the actual route and display the results to the user. </a:t>
            </a:r>
            <a:endParaRPr lang="en-US" altLang="zh-TW" dirty="0" smtClean="0"/>
          </a:p>
          <a:p>
            <a:r>
              <a:rPr lang="en-US" altLang="zh-TW" dirty="0" smtClean="0"/>
              <a:t>For </a:t>
            </a:r>
            <a:r>
              <a:rPr lang="en-US" altLang="zh-TW" dirty="0"/>
              <a:t>apps that want to supplement their own routing directions, you can also use instances of this class to specify route information that you want from Apple.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45463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MKDirectionsRequest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042" y="829284"/>
            <a:ext cx="9001957" cy="494491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叫用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MKDirectionsRequest</a:t>
            </a:r>
            <a:r>
              <a:rPr lang="en-US" altLang="zh-TW" dirty="0" smtClean="0"/>
              <a:t> </a:t>
            </a:r>
            <a:r>
              <a:rPr lang="zh-TW" altLang="en-US" dirty="0" smtClean="0"/>
              <a:t>規劃路線需求</a:t>
            </a:r>
            <a:endParaRPr lang="en-US" altLang="zh-TW" dirty="0" smtClean="0"/>
          </a:p>
          <a:p>
            <a:r>
              <a:rPr lang="en-US" altLang="zh-TW" dirty="0" err="1" smtClean="0"/>
              <a:t>MKDirectionsRequest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/>
              </a:rPr>
              <a:t> </a:t>
            </a:r>
            <a:r>
              <a:rPr lang="zh-TW" altLang="en-US" dirty="0" smtClean="0">
                <a:sym typeface="Wingdings"/>
              </a:rPr>
              <a:t>包裝需求</a:t>
            </a:r>
            <a:endParaRPr lang="en-US" altLang="zh-TW" dirty="0" smtClean="0"/>
          </a:p>
          <a:p>
            <a:pPr lvl="2">
              <a:buSzPct val="70000"/>
            </a:pPr>
            <a:r>
              <a:rPr lang="en-US" altLang="zh-TW" dirty="0" smtClean="0"/>
              <a:t>Source+ Destination, </a:t>
            </a:r>
            <a:r>
              <a:rPr lang="en-US" altLang="zh-TW" dirty="0" err="1" smtClean="0"/>
              <a:t>MKTansportationType</a:t>
            </a:r>
            <a:endParaRPr lang="en-US" altLang="zh-TW" dirty="0" smtClean="0"/>
          </a:p>
          <a:p>
            <a:pPr lvl="3">
              <a:buSzPct val="70000"/>
              <a:buFont typeface="Arial"/>
              <a:buChar char="•"/>
            </a:pPr>
            <a:r>
              <a:rPr lang="en-US" altLang="zh-TW" sz="2400" dirty="0" err="1" smtClean="0">
                <a:solidFill>
                  <a:srgbClr val="3366FF"/>
                </a:solidFill>
              </a:rPr>
              <a:t>MKMapItem</a:t>
            </a:r>
            <a:endParaRPr lang="en-US" altLang="zh-TW" sz="2400" dirty="0" smtClean="0">
              <a:solidFill>
                <a:srgbClr val="3366FF"/>
              </a:solidFill>
            </a:endParaRPr>
          </a:p>
          <a:p>
            <a:pPr lvl="4">
              <a:buSzPct val="70000"/>
              <a:buFont typeface="Arial"/>
              <a:buChar char="•"/>
            </a:pPr>
            <a:r>
              <a:rPr lang="en-US" altLang="zh-TW" sz="2400" dirty="0" err="1" smtClean="0">
                <a:solidFill>
                  <a:srgbClr val="3366FF"/>
                </a:solidFill>
              </a:rPr>
              <a:t>MKPLacemark</a:t>
            </a:r>
            <a:endParaRPr lang="en-US" altLang="zh-TW" sz="2400" dirty="0">
              <a:solidFill>
                <a:srgbClr val="3366FF"/>
              </a:solidFill>
            </a:endParaRPr>
          </a:p>
          <a:p>
            <a:pPr lvl="5">
              <a:buSzPct val="70000"/>
            </a:pPr>
            <a:r>
              <a:rPr lang="en-US" altLang="zh-TW" sz="2400" dirty="0" smtClean="0">
                <a:solidFill>
                  <a:srgbClr val="3366FF"/>
                </a:solidFill>
              </a:rPr>
              <a:t>CLLocationCoordinate2D</a:t>
            </a:r>
            <a:r>
              <a:rPr lang="en-US" altLang="zh-TW" sz="2400" dirty="0" smtClean="0"/>
              <a:t>+ </a:t>
            </a:r>
            <a:r>
              <a:rPr lang="en-US" altLang="zh-TW" sz="2400" dirty="0" err="1" smtClean="0"/>
              <a:t>addressDictionary</a:t>
            </a:r>
            <a:endParaRPr lang="en-US" altLang="zh-TW" sz="2400" dirty="0" smtClean="0"/>
          </a:p>
          <a:p>
            <a:pPr lvl="6">
              <a:buSzPct val="70000"/>
            </a:pPr>
            <a:r>
              <a:rPr lang="en-US" altLang="zh-TW" sz="2400" dirty="0" smtClean="0"/>
              <a:t>Latitude, Longitude</a:t>
            </a:r>
          </a:p>
          <a:p>
            <a:r>
              <a:rPr lang="en-US" altLang="zh-TW" dirty="0" err="1" smtClean="0"/>
              <a:t>MKDirections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/>
              </a:rPr>
              <a:t> </a:t>
            </a:r>
            <a:r>
              <a:rPr lang="zh-TW" altLang="en-US" dirty="0" smtClean="0">
                <a:sym typeface="Wingdings"/>
              </a:rPr>
              <a:t>計算結果</a:t>
            </a:r>
            <a:endParaRPr lang="en-US" altLang="zh-TW" dirty="0" smtClean="0"/>
          </a:p>
          <a:p>
            <a:pPr lvl="1">
              <a:buFont typeface="Arial"/>
              <a:buChar char="•"/>
            </a:pPr>
            <a:r>
              <a:rPr lang="en-US" altLang="zh-TW" dirty="0" err="1" smtClean="0"/>
              <a:t>CalculateETA</a:t>
            </a:r>
            <a:endParaRPr lang="en-US" altLang="zh-TW" dirty="0" smtClean="0"/>
          </a:p>
          <a:p>
            <a:pPr lvl="2">
              <a:buSzPct val="70000"/>
            </a:pPr>
            <a:r>
              <a:rPr lang="en-US" altLang="zh-TW" dirty="0" err="1" smtClean="0"/>
              <a:t>MKETAHandle</a:t>
            </a:r>
            <a:endParaRPr lang="en-US" altLang="zh-TW" dirty="0" smtClean="0"/>
          </a:p>
          <a:p>
            <a:pPr lvl="3">
              <a:buSzPct val="70000"/>
              <a:buFont typeface="Arial"/>
              <a:buChar char="•"/>
            </a:pPr>
            <a:r>
              <a:rPr lang="en-US" altLang="zh-TW" sz="2400" dirty="0" err="1" smtClean="0"/>
              <a:t>MKResponse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204801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MKDirectionsRequest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51840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叫用方法</a:t>
            </a:r>
            <a:r>
              <a:rPr lang="en-US" altLang="zh-TW" dirty="0" smtClean="0"/>
              <a:t>, </a:t>
            </a:r>
            <a:r>
              <a:rPr lang="zh-TW" altLang="en-US" dirty="0" smtClean="0"/>
              <a:t>必須給起點</a:t>
            </a:r>
            <a:r>
              <a:rPr lang="en-US" altLang="zh-TW" dirty="0" smtClean="0"/>
              <a:t>,</a:t>
            </a:r>
            <a:r>
              <a:rPr lang="zh-TW" altLang="en-US" dirty="0" smtClean="0"/>
              <a:t>終點</a:t>
            </a:r>
            <a:r>
              <a:rPr lang="en-US" altLang="zh-TW" dirty="0" smtClean="0"/>
              <a:t>,</a:t>
            </a:r>
            <a:r>
              <a:rPr lang="zh-TW" altLang="en-US" dirty="0" smtClean="0"/>
              <a:t>交通方式</a:t>
            </a:r>
            <a:r>
              <a:rPr lang="en-US" altLang="zh-TW" dirty="0" smtClean="0"/>
              <a:t>, </a:t>
            </a:r>
            <a:r>
              <a:rPr lang="zh-TW" altLang="en-US" dirty="0" smtClean="0"/>
              <a:t>目標取回距離</a:t>
            </a:r>
            <a:r>
              <a:rPr lang="en-US" altLang="zh-TW" dirty="0"/>
              <a:t>+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.</a:t>
            </a:r>
          </a:p>
        </p:txBody>
      </p:sp>
      <p:pic>
        <p:nvPicPr>
          <p:cNvPr id="4" name="圖片 3" descr="螢幕快照 2017-03-17 下午2.55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7" y="1950701"/>
            <a:ext cx="6926671" cy="45170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1123198" y="4105411"/>
            <a:ext cx="4549610" cy="111033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 flipV="1">
            <a:off x="3281299" y="5458059"/>
            <a:ext cx="1030115" cy="2443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爆炸 1 7"/>
          <p:cNvSpPr/>
          <p:nvPr/>
        </p:nvSpPr>
        <p:spPr>
          <a:xfrm>
            <a:off x="3709821" y="4042018"/>
            <a:ext cx="1194831" cy="58708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2629847" y="1950701"/>
            <a:ext cx="1321970" cy="2623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5934310" y="3514095"/>
            <a:ext cx="2445236" cy="1055845"/>
          </a:xfrm>
          <a:prstGeom prst="wedgeRectCallout">
            <a:avLst>
              <a:gd name="adj1" fmla="val -91821"/>
              <a:gd name="adj2" fmla="val 2079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Source/destination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MKMapItem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形式表示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先要把位置打造成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 </a:t>
            </a:r>
            <a:r>
              <a:rPr kumimoji="1" lang="en-US" altLang="zh-TW" sz="1600" dirty="0" err="1" smtClean="0">
                <a:solidFill>
                  <a:srgbClr val="FF0000"/>
                </a:solidFill>
                <a:sym typeface="Wingdings"/>
              </a:rPr>
              <a:t>MKMapItem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格式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( x2)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13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7 下午2.55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757859"/>
            <a:ext cx="5058735" cy="2815495"/>
          </a:xfrm>
          <a:prstGeom prst="rect">
            <a:avLst/>
          </a:prstGeom>
        </p:spPr>
      </p:pic>
      <p:pic>
        <p:nvPicPr>
          <p:cNvPr id="5" name="圖片 4" descr="螢幕快照 2017-03-17 下午2.55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295" y="4230768"/>
            <a:ext cx="4246573" cy="1579974"/>
          </a:xfrm>
          <a:prstGeom prst="rect">
            <a:avLst/>
          </a:prstGeom>
        </p:spPr>
      </p:pic>
      <p:pic>
        <p:nvPicPr>
          <p:cNvPr id="6" name="圖片 5" descr="螢幕快照 2017-03-17 下午2.55.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50" y="3206872"/>
            <a:ext cx="4272218" cy="10238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TransportType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51840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打開</a:t>
            </a:r>
            <a:r>
              <a:rPr lang="en-US" altLang="zh-TW" dirty="0" smtClean="0"/>
              <a:t> Apple </a:t>
            </a:r>
            <a:r>
              <a:rPr lang="zh-TW" altLang="en-US" dirty="0" smtClean="0"/>
              <a:t>文件</a:t>
            </a:r>
            <a:r>
              <a:rPr lang="en-US" altLang="zh-TW" dirty="0"/>
              <a:t> </a:t>
            </a:r>
            <a:r>
              <a:rPr lang="zh-TW" altLang="en-US" dirty="0" smtClean="0">
                <a:sym typeface="Wingdings"/>
              </a:rPr>
              <a:t></a:t>
            </a:r>
            <a:r>
              <a:rPr lang="en-US" altLang="zh-TW" dirty="0" smtClean="0">
                <a:sym typeface="Wingdings"/>
              </a:rPr>
              <a:t> </a:t>
            </a:r>
            <a:r>
              <a:rPr lang="zh-TW" altLang="en-US" dirty="0" smtClean="0">
                <a:sym typeface="Wingdings"/>
              </a:rPr>
              <a:t>逐層檢視</a:t>
            </a:r>
            <a:r>
              <a:rPr lang="zh-TW" altLang="en-US" dirty="0"/>
              <a:t>需要給定參數</a:t>
            </a:r>
            <a:r>
              <a:rPr lang="en-US" altLang="zh-TW" dirty="0" smtClean="0">
                <a:sym typeface="Wingdings"/>
              </a:rPr>
              <a:t>.</a:t>
            </a:r>
            <a:endParaRPr lang="en-US" altLang="zh-TW" dirty="0" smtClean="0"/>
          </a:p>
        </p:txBody>
      </p:sp>
      <p:sp>
        <p:nvSpPr>
          <p:cNvPr id="7" name="矩形 6"/>
          <p:cNvSpPr/>
          <p:nvPr/>
        </p:nvSpPr>
        <p:spPr>
          <a:xfrm flipV="1">
            <a:off x="393706" y="2039300"/>
            <a:ext cx="1828845" cy="4590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7" idx="0"/>
          </p:cNvCxnSpPr>
          <p:nvPr/>
        </p:nvCxnSpPr>
        <p:spPr>
          <a:xfrm>
            <a:off x="1308129" y="2498375"/>
            <a:ext cx="1457526" cy="16373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 flipV="1">
            <a:off x="1824490" y="4135736"/>
            <a:ext cx="1828845" cy="3245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/>
          <p:cNvSpPr/>
          <p:nvPr/>
        </p:nvSpPr>
        <p:spPr>
          <a:xfrm flipV="1">
            <a:off x="4518294" y="3129024"/>
            <a:ext cx="4246573" cy="59862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6508898" y="4823390"/>
            <a:ext cx="2080509" cy="1838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6" name="直線箭頭接點 15"/>
          <p:cNvCxnSpPr>
            <a:endCxn id="12" idx="1"/>
          </p:cNvCxnSpPr>
          <p:nvPr/>
        </p:nvCxnSpPr>
        <p:spPr>
          <a:xfrm flipV="1">
            <a:off x="2800090" y="3428334"/>
            <a:ext cx="1718204" cy="6953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>
            <a:stCxn id="12" idx="0"/>
          </p:cNvCxnSpPr>
          <p:nvPr/>
        </p:nvCxnSpPr>
        <p:spPr>
          <a:xfrm>
            <a:off x="6641581" y="3727645"/>
            <a:ext cx="814331" cy="1096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313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7 下午4.57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83" y="1368673"/>
            <a:ext cx="4097306" cy="2084254"/>
          </a:xfrm>
          <a:prstGeom prst="rect">
            <a:avLst/>
          </a:prstGeom>
        </p:spPr>
      </p:pic>
      <p:pic>
        <p:nvPicPr>
          <p:cNvPr id="5" name="圖片 4" descr="螢幕快照 2017-03-17 下午4.57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3665001"/>
            <a:ext cx="4415857" cy="2672884"/>
          </a:xfrm>
          <a:prstGeom prst="rect">
            <a:avLst/>
          </a:prstGeom>
        </p:spPr>
      </p:pic>
      <p:pic>
        <p:nvPicPr>
          <p:cNvPr id="6" name="圖片 5" descr="螢幕快照 2017-03-17 下午4.57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29" y="3611042"/>
            <a:ext cx="3914835" cy="27268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MKDirectionsRequest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518409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MKMapItem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/>
              </a:rPr>
              <a:t> </a:t>
            </a:r>
            <a:r>
              <a:rPr lang="en-US" altLang="zh-TW" dirty="0" err="1" smtClean="0">
                <a:sym typeface="Wingdings"/>
              </a:rPr>
              <a:t>MKPlacemark</a:t>
            </a:r>
            <a:endParaRPr lang="en-US" altLang="zh-TW" dirty="0" smtClean="0"/>
          </a:p>
        </p:txBody>
      </p:sp>
      <p:cxnSp>
        <p:nvCxnSpPr>
          <p:cNvPr id="8" name="直線箭頭接點 7"/>
          <p:cNvCxnSpPr>
            <a:stCxn id="10" idx="3"/>
            <a:endCxn id="9" idx="1"/>
          </p:cNvCxnSpPr>
          <p:nvPr/>
        </p:nvCxnSpPr>
        <p:spPr>
          <a:xfrm flipV="1">
            <a:off x="3576134" y="4306805"/>
            <a:ext cx="1456467" cy="1955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 flipV="1">
            <a:off x="5032601" y="4062897"/>
            <a:ext cx="1877976" cy="48781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 flipV="1">
            <a:off x="1367447" y="4309938"/>
            <a:ext cx="2208687" cy="38474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9" idx="0"/>
          </p:cNvCxnSpPr>
          <p:nvPr/>
        </p:nvCxnSpPr>
        <p:spPr>
          <a:xfrm>
            <a:off x="5971589" y="4550713"/>
            <a:ext cx="61049" cy="13691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flipV="1">
            <a:off x="5118157" y="5919874"/>
            <a:ext cx="1792420" cy="41801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8" name="直線箭頭接點 17"/>
          <p:cNvCxnSpPr>
            <a:stCxn id="19" idx="0"/>
            <a:endCxn id="10" idx="2"/>
          </p:cNvCxnSpPr>
          <p:nvPr/>
        </p:nvCxnSpPr>
        <p:spPr>
          <a:xfrm flipH="1">
            <a:off x="2471791" y="2373039"/>
            <a:ext cx="317755" cy="19368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 flipV="1">
            <a:off x="1850558" y="1716921"/>
            <a:ext cx="1877976" cy="6561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1635548" y="5043285"/>
            <a:ext cx="3009559" cy="959321"/>
          </a:xfrm>
          <a:prstGeom prst="wedgeRectCallout">
            <a:avLst>
              <a:gd name="adj1" fmla="val -13074"/>
              <a:gd name="adj2" fmla="val -8549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err="1" smtClean="0">
                <a:solidFill>
                  <a:srgbClr val="FF0000"/>
                </a:solidFill>
              </a:rPr>
              <a:t>MKMapItem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需要用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MKPlacemark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先要把位置打造成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  <a:sym typeface="Wingdings"/>
              </a:rPr>
              <a:t>MKPlacemark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格式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( x2)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5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17 下午4.58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7" y="4956580"/>
            <a:ext cx="7018581" cy="1388622"/>
          </a:xfrm>
          <a:prstGeom prst="rect">
            <a:avLst/>
          </a:prstGeom>
        </p:spPr>
      </p:pic>
      <p:pic>
        <p:nvPicPr>
          <p:cNvPr id="6" name="圖片 5" descr="螢幕快照 2017-03-17 下午4.58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99" y="1827484"/>
            <a:ext cx="4484330" cy="3129097"/>
          </a:xfrm>
          <a:prstGeom prst="rect">
            <a:avLst/>
          </a:prstGeom>
        </p:spPr>
      </p:pic>
      <p:pic>
        <p:nvPicPr>
          <p:cNvPr id="4" name="圖片 3" descr="螢幕快照 2017-03-17 下午4.58.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7" y="1827484"/>
            <a:ext cx="3874935" cy="22962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641332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MKMapPlacemark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/>
              </a:rPr>
              <a:t> CLLocationCoordinate2D</a:t>
            </a:r>
            <a:endParaRPr lang="en-US" altLang="zh-TW" dirty="0" smtClean="0"/>
          </a:p>
        </p:txBody>
      </p:sp>
      <p:cxnSp>
        <p:nvCxnSpPr>
          <p:cNvPr id="8" name="直線箭頭接點 7"/>
          <p:cNvCxnSpPr>
            <a:stCxn id="10" idx="0"/>
          </p:cNvCxnSpPr>
          <p:nvPr/>
        </p:nvCxnSpPr>
        <p:spPr>
          <a:xfrm>
            <a:off x="1435284" y="2786460"/>
            <a:ext cx="580853" cy="84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 flipV="1">
            <a:off x="4172022" y="2255416"/>
            <a:ext cx="4451455" cy="67682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 flipV="1">
            <a:off x="229251" y="2176111"/>
            <a:ext cx="2412065" cy="6103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1" name="直線箭頭接點 10"/>
          <p:cNvCxnSpPr>
            <a:stCxn id="9" idx="0"/>
            <a:endCxn id="12" idx="2"/>
          </p:cNvCxnSpPr>
          <p:nvPr/>
        </p:nvCxnSpPr>
        <p:spPr>
          <a:xfrm flipH="1">
            <a:off x="6321893" y="2932240"/>
            <a:ext cx="75857" cy="1719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flipV="1">
            <a:off x="5574080" y="4651406"/>
            <a:ext cx="1495625" cy="23235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3" name="直線箭頭接點 12"/>
          <p:cNvCxnSpPr>
            <a:stCxn id="14" idx="3"/>
            <a:endCxn id="9" idx="1"/>
          </p:cNvCxnSpPr>
          <p:nvPr/>
        </p:nvCxnSpPr>
        <p:spPr>
          <a:xfrm flipV="1">
            <a:off x="2946116" y="2593828"/>
            <a:ext cx="1225906" cy="11887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flipV="1">
            <a:off x="534051" y="3630016"/>
            <a:ext cx="2412065" cy="3051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矩形 30"/>
          <p:cNvSpPr/>
          <p:nvPr/>
        </p:nvSpPr>
        <p:spPr>
          <a:xfrm flipV="1">
            <a:off x="1892483" y="5662463"/>
            <a:ext cx="2826161" cy="23234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32" name="直線箭頭接點 31"/>
          <p:cNvCxnSpPr>
            <a:endCxn id="31" idx="2"/>
          </p:cNvCxnSpPr>
          <p:nvPr/>
        </p:nvCxnSpPr>
        <p:spPr>
          <a:xfrm>
            <a:off x="1164248" y="2786460"/>
            <a:ext cx="2141316" cy="28760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圖說文字 19"/>
          <p:cNvSpPr/>
          <p:nvPr/>
        </p:nvSpPr>
        <p:spPr>
          <a:xfrm>
            <a:off x="5288562" y="6024389"/>
            <a:ext cx="3009559" cy="723853"/>
          </a:xfrm>
          <a:prstGeom prst="wedgeRectCallout">
            <a:avLst>
              <a:gd name="adj1" fmla="val -71973"/>
              <a:gd name="adj2" fmla="val -6472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err="1" smtClean="0">
                <a:solidFill>
                  <a:srgbClr val="FF0000"/>
                </a:solidFill>
              </a:rPr>
              <a:t>MKPlacemark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需要用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CLLocationCoordinare2D</a:t>
            </a:r>
            <a:r>
              <a:rPr kumimoji="1" lang="en-US" altLang="zh-TW" sz="1600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資料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285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7 下午4.59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7" y="1484165"/>
            <a:ext cx="3870599" cy="1677477"/>
          </a:xfrm>
          <a:prstGeom prst="rect">
            <a:avLst/>
          </a:prstGeom>
        </p:spPr>
      </p:pic>
      <p:pic>
        <p:nvPicPr>
          <p:cNvPr id="5" name="圖片 4" descr="螢幕快照 2017-03-17 下午4.59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6974"/>
            <a:ext cx="5096827" cy="2033099"/>
          </a:xfrm>
          <a:prstGeom prst="rect">
            <a:avLst/>
          </a:prstGeom>
        </p:spPr>
      </p:pic>
      <p:pic>
        <p:nvPicPr>
          <p:cNvPr id="11" name="圖片 10" descr="螢幕快照 2017-03-17 下午4.59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23" y="1346342"/>
            <a:ext cx="4654786" cy="2471059"/>
          </a:xfrm>
          <a:prstGeom prst="rect">
            <a:avLst/>
          </a:prstGeom>
        </p:spPr>
      </p:pic>
      <p:pic>
        <p:nvPicPr>
          <p:cNvPr id="12" name="圖片 11" descr="螢幕快照 2017-03-17 下午4.59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88" y="3928024"/>
            <a:ext cx="3565255" cy="27126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517058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sym typeface="Wingdings"/>
              </a:rPr>
              <a:t>CLLocationCoordinate2D  </a:t>
            </a:r>
            <a:r>
              <a:rPr lang="en-US" altLang="zh-TW" dirty="0" err="1" smtClean="0">
                <a:sym typeface="Wingdings"/>
              </a:rPr>
              <a:t>CLLocationDegree</a:t>
            </a:r>
            <a:endParaRPr lang="en-US" altLang="zh-TW" dirty="0"/>
          </a:p>
        </p:txBody>
      </p:sp>
      <p:cxnSp>
        <p:nvCxnSpPr>
          <p:cNvPr id="8" name="直線箭頭接點 7"/>
          <p:cNvCxnSpPr/>
          <p:nvPr/>
        </p:nvCxnSpPr>
        <p:spPr>
          <a:xfrm>
            <a:off x="1905044" y="2406459"/>
            <a:ext cx="820836" cy="20511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 flipV="1">
            <a:off x="4832437" y="3440207"/>
            <a:ext cx="4158032" cy="25304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 flipV="1">
            <a:off x="161415" y="1796110"/>
            <a:ext cx="3581828" cy="6103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endCxn id="9" idx="2"/>
          </p:cNvCxnSpPr>
          <p:nvPr/>
        </p:nvCxnSpPr>
        <p:spPr>
          <a:xfrm>
            <a:off x="6391922" y="2406459"/>
            <a:ext cx="519531" cy="10337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flipV="1">
            <a:off x="5120128" y="4190230"/>
            <a:ext cx="2341291" cy="57256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stCxn id="9" idx="0"/>
          </p:cNvCxnSpPr>
          <p:nvPr/>
        </p:nvCxnSpPr>
        <p:spPr>
          <a:xfrm flipH="1">
            <a:off x="6232821" y="3693251"/>
            <a:ext cx="678632" cy="4969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flipV="1">
            <a:off x="5293832" y="6233405"/>
            <a:ext cx="2167588" cy="27537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 flipV="1">
            <a:off x="4832436" y="1796110"/>
            <a:ext cx="2800767" cy="6103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stCxn id="22" idx="3"/>
            <a:endCxn id="19" idx="0"/>
          </p:cNvCxnSpPr>
          <p:nvPr/>
        </p:nvCxnSpPr>
        <p:spPr>
          <a:xfrm flipV="1">
            <a:off x="4436746" y="2406459"/>
            <a:ext cx="1796074" cy="22037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 flipV="1">
            <a:off x="1228563" y="4457618"/>
            <a:ext cx="3208183" cy="3051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42" name="直線箭頭接點 41"/>
          <p:cNvCxnSpPr>
            <a:stCxn id="15" idx="0"/>
            <a:endCxn id="18" idx="2"/>
          </p:cNvCxnSpPr>
          <p:nvPr/>
        </p:nvCxnSpPr>
        <p:spPr>
          <a:xfrm>
            <a:off x="6290774" y="4762792"/>
            <a:ext cx="86852" cy="1470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68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94680"/>
            <a:ext cx="8693313" cy="445112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altLang="zh-TW" sz="2800" dirty="0" err="1" smtClean="0">
                <a:sym typeface="Wingdings" panose="05000000000000000000" pitchFamily="2" charset="2"/>
              </a:rPr>
              <a:t>URLSession</a:t>
            </a:r>
            <a:endParaRPr lang="en-US" altLang="zh-TW" sz="2800" dirty="0" smtClean="0">
              <a:sym typeface="Wingdings" panose="05000000000000000000" pitchFamily="2" charset="2"/>
            </a:endParaRPr>
          </a:p>
          <a:p>
            <a:pPr lvl="1">
              <a:buFont typeface="Arial"/>
              <a:buChar char="•"/>
            </a:pPr>
            <a:r>
              <a:rPr lang="en-US" altLang="zh-TW" sz="2800" dirty="0" smtClean="0">
                <a:sym typeface="Wingdings" panose="05000000000000000000" pitchFamily="2" charset="2"/>
              </a:rPr>
              <a:t>Shared: Apple </a:t>
            </a:r>
            <a:r>
              <a:rPr lang="zh-TW" altLang="en-US" sz="2800" dirty="0" smtClean="0">
                <a:sym typeface="Wingdings" panose="05000000000000000000" pitchFamily="2" charset="2"/>
              </a:rPr>
              <a:t>已經寫好的用來開一個</a:t>
            </a:r>
            <a:r>
              <a:rPr lang="en-US" altLang="zh-TW" sz="2800" dirty="0" smtClean="0">
                <a:sym typeface="Wingdings" panose="05000000000000000000" pitchFamily="2" charset="2"/>
              </a:rPr>
              <a:t> Session  </a:t>
            </a:r>
            <a:r>
              <a:rPr lang="zh-TW" altLang="en-US" sz="2800" dirty="0" smtClean="0">
                <a:sym typeface="Wingdings" panose="05000000000000000000" pitchFamily="2" charset="2"/>
              </a:rPr>
              <a:t>的物件</a:t>
            </a:r>
            <a:r>
              <a:rPr lang="en-US" altLang="zh-TW" sz="2800" dirty="0" smtClean="0">
                <a:sym typeface="Wingdings" panose="05000000000000000000" pitchFamily="2" charset="2"/>
              </a:rPr>
              <a:t>, cache </a:t>
            </a:r>
            <a:r>
              <a:rPr lang="zh-TW" altLang="en-US" sz="2800" dirty="0" smtClean="0">
                <a:sym typeface="Wingdings" panose="05000000000000000000" pitchFamily="2" charset="2"/>
              </a:rPr>
              <a:t>怎麼建</a:t>
            </a:r>
            <a:r>
              <a:rPr lang="en-US" altLang="zh-TW" sz="2800" dirty="0" smtClean="0">
                <a:sym typeface="Wingdings" panose="05000000000000000000" pitchFamily="2" charset="2"/>
              </a:rPr>
              <a:t>,cookie </a:t>
            </a:r>
            <a:r>
              <a:rPr lang="zh-TW" altLang="en-US" sz="2800" dirty="0" smtClean="0">
                <a:sym typeface="Wingdings" panose="05000000000000000000" pitchFamily="2" charset="2"/>
              </a:rPr>
              <a:t>怎麼存</a:t>
            </a:r>
            <a:r>
              <a:rPr lang="mr-IN" altLang="zh-TW" sz="2800" dirty="0" smtClean="0">
                <a:sym typeface="Wingdings" panose="05000000000000000000" pitchFamily="2" charset="2"/>
              </a:rPr>
              <a:t>…</a:t>
            </a:r>
            <a:endParaRPr lang="en-US" altLang="zh-TW" sz="2800" dirty="0" smtClean="0">
              <a:sym typeface="Wingdings" panose="05000000000000000000" pitchFamily="2" charset="2"/>
            </a:endParaRPr>
          </a:p>
          <a:p>
            <a:pPr lvl="2">
              <a:buSzPct val="70000"/>
            </a:pPr>
            <a:r>
              <a:rPr lang="en-US" altLang="zh-TW" sz="2800" dirty="0" err="1" smtClean="0">
                <a:sym typeface="Wingdings" panose="05000000000000000000" pitchFamily="2" charset="2"/>
              </a:rPr>
              <a:t>Datatask</a:t>
            </a:r>
            <a:r>
              <a:rPr lang="en-US" altLang="zh-TW" sz="2800" dirty="0" smtClean="0">
                <a:sym typeface="Wingdings" panose="05000000000000000000" pitchFamily="2" charset="2"/>
              </a:rPr>
              <a:t> (</a:t>
            </a:r>
            <a:r>
              <a:rPr lang="zh-TW" altLang="en-US" sz="2800" dirty="0" smtClean="0">
                <a:sym typeface="Wingdings" panose="05000000000000000000" pitchFamily="2" charset="2"/>
              </a:rPr>
              <a:t>放在記憶體</a:t>
            </a:r>
            <a:r>
              <a:rPr lang="en-US" altLang="zh-TW" sz="280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altLang="zh-TW" sz="2800" dirty="0" smtClean="0">
                <a:sym typeface="Wingdings" panose="05000000000000000000" pitchFamily="2" charset="2"/>
              </a:rPr>
              <a:t>Keyword: </a:t>
            </a:r>
            <a:r>
              <a:rPr lang="en-US" altLang="zh-TW" sz="2800" dirty="0" err="1" smtClean="0">
                <a:sym typeface="Wingdings" panose="05000000000000000000" pitchFamily="2" charset="2"/>
              </a:rPr>
              <a:t>URLSessiondataTask</a:t>
            </a:r>
            <a:r>
              <a:rPr lang="en-US" altLang="zh-TW" sz="2800" dirty="0" smtClean="0">
                <a:sym typeface="Wingdings" panose="05000000000000000000" pitchFamily="2" charset="2"/>
              </a:rPr>
              <a:t>(</a:t>
            </a:r>
            <a:r>
              <a:rPr lang="en-US" altLang="zh-TW" sz="2800" dirty="0" err="1" smtClean="0">
                <a:sym typeface="Wingdings" panose="05000000000000000000" pitchFamily="2" charset="2"/>
              </a:rPr>
              <a:t>with:completionHandler</a:t>
            </a:r>
            <a:r>
              <a:rPr lang="en-US" altLang="zh-TW" sz="2800" dirty="0" smtClean="0">
                <a:sym typeface="Wingdings" panose="05000000000000000000" pitchFamily="2" charset="2"/>
              </a:rPr>
              <a:t>:)</a:t>
            </a:r>
          </a:p>
          <a:p>
            <a:r>
              <a:rPr lang="zh-TW" altLang="en-US" sz="2800" dirty="0" smtClean="0">
                <a:sym typeface="Wingdings" panose="05000000000000000000" pitchFamily="2" charset="2"/>
              </a:rPr>
              <a:t>程式切入點</a:t>
            </a:r>
            <a:r>
              <a:rPr lang="en-US" altLang="zh-TW" sz="2800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zh-TW" altLang="en-US" sz="2800" dirty="0" smtClean="0">
                <a:sym typeface="Wingdings" panose="05000000000000000000" pitchFamily="2" charset="2"/>
              </a:rPr>
              <a:t>定位完成之後從網路下載數據</a:t>
            </a:r>
            <a:endParaRPr lang="en-US" altLang="zh-TW" sz="2800" dirty="0">
              <a:sym typeface="Wingdings" panose="05000000000000000000" pitchFamily="2" charset="2"/>
            </a:endParaRPr>
          </a:p>
          <a:p>
            <a:pPr lvl="1"/>
            <a:r>
              <a:rPr lang="zh-TW" altLang="en-US" sz="2800" dirty="0" smtClean="0">
                <a:sym typeface="Wingdings" panose="05000000000000000000" pitchFamily="2" charset="2"/>
              </a:rPr>
              <a:t>在</a:t>
            </a:r>
            <a:r>
              <a:rPr lang="en-US" altLang="zh-TW" sz="2800" dirty="0" smtClean="0">
                <a:sym typeface="Wingdings" panose="05000000000000000000" pitchFamily="2" charset="2"/>
              </a:rPr>
              <a:t> </a:t>
            </a:r>
            <a:r>
              <a:rPr lang="en-US" altLang="zh-TW" sz="2800" dirty="0" err="1" smtClean="0">
                <a:sym typeface="Wingdings" panose="05000000000000000000" pitchFamily="2" charset="2"/>
              </a:rPr>
              <a:t>completeionHandler</a:t>
            </a:r>
            <a:r>
              <a:rPr lang="en-US" altLang="zh-TW" sz="2800" dirty="0" smtClean="0">
                <a:sym typeface="Wingdings" panose="05000000000000000000" pitchFamily="2" charset="2"/>
              </a:rPr>
              <a:t> </a:t>
            </a:r>
            <a:r>
              <a:rPr lang="zh-TW" altLang="en-US" sz="2800" dirty="0" smtClean="0">
                <a:sym typeface="Wingdings" panose="05000000000000000000" pitchFamily="2" charset="2"/>
              </a:rPr>
              <a:t>裡面</a:t>
            </a:r>
            <a:endParaRPr lang="en-US" altLang="zh-TW" sz="28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705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18 下午8.40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6" y="1484335"/>
            <a:ext cx="8823283" cy="433872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517058"/>
          </a:xfrm>
        </p:spPr>
        <p:txBody>
          <a:bodyPr>
            <a:noAutofit/>
          </a:bodyPr>
          <a:lstStyle/>
          <a:p>
            <a:r>
              <a:rPr lang="zh-TW" altLang="en-US" dirty="0">
                <a:sym typeface="Wingdings"/>
              </a:rPr>
              <a:t>定位點</a:t>
            </a:r>
            <a:r>
              <a:rPr lang="en-US" altLang="zh-TW" dirty="0">
                <a:sym typeface="Wingdings"/>
              </a:rPr>
              <a:t>(user </a:t>
            </a:r>
            <a:r>
              <a:rPr lang="zh-TW" altLang="en-US" dirty="0">
                <a:sym typeface="Wingdings"/>
              </a:rPr>
              <a:t>的位置</a:t>
            </a:r>
            <a:r>
              <a:rPr lang="en-US" altLang="zh-TW" dirty="0">
                <a:sym typeface="Wingdings"/>
              </a:rPr>
              <a:t>)</a:t>
            </a:r>
            <a:r>
              <a:rPr lang="zh-TW" altLang="en-US" dirty="0">
                <a:sym typeface="Wingdings"/>
              </a:rPr>
              <a:t>的</a:t>
            </a:r>
            <a:r>
              <a:rPr lang="en-US" altLang="zh-TW" dirty="0">
                <a:sym typeface="Wingdings"/>
              </a:rPr>
              <a:t>  </a:t>
            </a:r>
            <a:r>
              <a:rPr lang="en-US" altLang="zh-TW" dirty="0" err="1">
                <a:sym typeface="Wingdings"/>
              </a:rPr>
              <a:t>MKMapItem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 flipV="1">
            <a:off x="6014507" y="4931255"/>
            <a:ext cx="2254612" cy="48145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endCxn id="19" idx="0"/>
          </p:cNvCxnSpPr>
          <p:nvPr/>
        </p:nvCxnSpPr>
        <p:spPr>
          <a:xfrm flipH="1" flipV="1">
            <a:off x="6110027" y="2248340"/>
            <a:ext cx="1031786" cy="2647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flipV="1">
            <a:off x="999372" y="5171984"/>
            <a:ext cx="7379393" cy="4019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 flipV="1">
            <a:off x="999372" y="5573984"/>
            <a:ext cx="6054505" cy="24907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 flipV="1">
            <a:off x="4568575" y="1718428"/>
            <a:ext cx="3082904" cy="5299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5" name="矩形圖說文字 34"/>
          <p:cNvSpPr/>
          <p:nvPr/>
        </p:nvSpPr>
        <p:spPr>
          <a:xfrm>
            <a:off x="999371" y="6037036"/>
            <a:ext cx="3916414" cy="614253"/>
          </a:xfrm>
          <a:prstGeom prst="wedgeRectCallout">
            <a:avLst>
              <a:gd name="adj1" fmla="val -37059"/>
              <a:gd name="adj2" fmla="val -7608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建立第一點參照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讓他叫用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MKMapItem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出現需要參數類型應為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MKPlacemark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6" name="矩形圖說文字 35"/>
          <p:cNvSpPr/>
          <p:nvPr/>
        </p:nvSpPr>
        <p:spPr>
          <a:xfrm>
            <a:off x="320290" y="4175330"/>
            <a:ext cx="3742807" cy="755926"/>
          </a:xfrm>
          <a:prstGeom prst="wedgeRectCallout">
            <a:avLst>
              <a:gd name="adj1" fmla="val -29979"/>
              <a:gd name="adj2" fmla="val 875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往上一層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建立第一點第二個參照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讓他叫用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MKPlacemark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方法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出現需要參數類型應</a:t>
            </a:r>
            <a:r>
              <a:rPr kumimoji="1" lang="zh-TW" altLang="en-US" sz="1600" dirty="0">
                <a:solidFill>
                  <a:srgbClr val="FF0000"/>
                </a:solidFill>
              </a:rPr>
              <a:t>為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CLLocationCoordinate2D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矩形圖說文字 36"/>
          <p:cNvSpPr/>
          <p:nvPr/>
        </p:nvSpPr>
        <p:spPr>
          <a:xfrm>
            <a:off x="5838637" y="590417"/>
            <a:ext cx="3086643" cy="755926"/>
          </a:xfrm>
          <a:prstGeom prst="wedgeRectCallout">
            <a:avLst>
              <a:gd name="adj1" fmla="val -29979"/>
              <a:gd name="adj2" fmla="val 875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3.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查尋程式碼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已經得到的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location.coordinate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就符合需求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207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8 下午8.5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5" y="1627340"/>
            <a:ext cx="7793987" cy="40890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517058"/>
          </a:xfrm>
        </p:spPr>
        <p:txBody>
          <a:bodyPr>
            <a:noAutofit/>
          </a:bodyPr>
          <a:lstStyle/>
          <a:p>
            <a:r>
              <a:rPr lang="zh-TW" altLang="en-US" dirty="0" smtClean="0">
                <a:sym typeface="Wingdings"/>
              </a:rPr>
              <a:t>定位點</a:t>
            </a:r>
            <a:r>
              <a:rPr lang="en-US" altLang="zh-TW" dirty="0" smtClean="0">
                <a:sym typeface="Wingdings"/>
              </a:rPr>
              <a:t>(user </a:t>
            </a:r>
            <a:r>
              <a:rPr lang="zh-TW" altLang="en-US" dirty="0" smtClean="0">
                <a:sym typeface="Wingdings"/>
              </a:rPr>
              <a:t>的位置</a:t>
            </a:r>
            <a:r>
              <a:rPr lang="en-US" altLang="zh-TW" dirty="0" smtClean="0">
                <a:sym typeface="Wingdings"/>
              </a:rPr>
              <a:t>)</a:t>
            </a:r>
            <a:r>
              <a:rPr lang="zh-TW" altLang="en-US" dirty="0" smtClean="0">
                <a:sym typeface="Wingdings"/>
              </a:rPr>
              <a:t>的</a:t>
            </a:r>
            <a:r>
              <a:rPr lang="en-US" altLang="zh-TW" dirty="0" smtClean="0">
                <a:sym typeface="Wingdings"/>
              </a:rPr>
              <a:t>  </a:t>
            </a:r>
            <a:r>
              <a:rPr lang="en-US" altLang="zh-TW" dirty="0" err="1" smtClean="0">
                <a:sym typeface="Wingdings"/>
              </a:rPr>
              <a:t>MKMapItem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 flipV="1">
            <a:off x="6014507" y="5079829"/>
            <a:ext cx="1742931" cy="2407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/>
          <p:nvPr/>
        </p:nvCxnSpPr>
        <p:spPr>
          <a:xfrm>
            <a:off x="5628483" y="2083096"/>
            <a:ext cx="1288337" cy="29967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flipV="1">
            <a:off x="5628483" y="5431174"/>
            <a:ext cx="2128955" cy="24907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 flipV="1">
            <a:off x="4568575" y="1836414"/>
            <a:ext cx="1845702" cy="2466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6" name="矩形圖說文字 35"/>
          <p:cNvSpPr/>
          <p:nvPr/>
        </p:nvSpPr>
        <p:spPr>
          <a:xfrm>
            <a:off x="4778728" y="5847287"/>
            <a:ext cx="1093524" cy="472699"/>
          </a:xfrm>
          <a:prstGeom prst="wedgeRectCallout">
            <a:avLst>
              <a:gd name="adj1" fmla="val 31586"/>
              <a:gd name="adj2" fmla="val -8835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5.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帶入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矩形圖說文字 36"/>
          <p:cNvSpPr/>
          <p:nvPr/>
        </p:nvSpPr>
        <p:spPr>
          <a:xfrm>
            <a:off x="6916820" y="4157058"/>
            <a:ext cx="2227180" cy="608423"/>
          </a:xfrm>
          <a:prstGeom prst="wedgeRectCallout">
            <a:avLst>
              <a:gd name="adj1" fmla="val -29979"/>
              <a:gd name="adj2" fmla="val 875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4.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location.coordinate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就符合需求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1771939" y="5079828"/>
            <a:ext cx="2093074" cy="2407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1" name="直線箭頭接點 20"/>
          <p:cNvCxnSpPr>
            <a:stCxn id="20" idx="3"/>
            <a:endCxn id="18" idx="1"/>
          </p:cNvCxnSpPr>
          <p:nvPr/>
        </p:nvCxnSpPr>
        <p:spPr>
          <a:xfrm>
            <a:off x="3865013" y="5200191"/>
            <a:ext cx="1763470" cy="3555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662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18 下午9.02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9" y="1989047"/>
            <a:ext cx="8847464" cy="34196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517058"/>
          </a:xfrm>
        </p:spPr>
        <p:txBody>
          <a:bodyPr>
            <a:noAutofit/>
          </a:bodyPr>
          <a:lstStyle/>
          <a:p>
            <a:r>
              <a:rPr lang="zh-TW" altLang="en-US" dirty="0" smtClean="0">
                <a:sym typeface="Wingdings"/>
              </a:rPr>
              <a:t>搜尋結果點</a:t>
            </a:r>
            <a:r>
              <a:rPr lang="en-US" altLang="zh-TW" dirty="0" smtClean="0">
                <a:sym typeface="Wingdings"/>
              </a:rPr>
              <a:t>(</a:t>
            </a:r>
            <a:r>
              <a:rPr lang="zh-TW" altLang="en-US" dirty="0" smtClean="0">
                <a:sym typeface="Wingdings"/>
              </a:rPr>
              <a:t>餐廳</a:t>
            </a:r>
            <a:r>
              <a:rPr lang="en-US" altLang="zh-TW" dirty="0" smtClean="0">
                <a:sym typeface="Wingdings"/>
              </a:rPr>
              <a:t>)</a:t>
            </a:r>
            <a:r>
              <a:rPr lang="zh-TW" altLang="en-US" dirty="0" smtClean="0">
                <a:sym typeface="Wingdings"/>
              </a:rPr>
              <a:t>位置</a:t>
            </a:r>
            <a:r>
              <a:rPr lang="en-US" altLang="zh-TW" dirty="0" smtClean="0">
                <a:sym typeface="Wingdings"/>
              </a:rPr>
              <a:t> </a:t>
            </a:r>
            <a:r>
              <a:rPr lang="en-US" altLang="zh-TW" dirty="0" err="1" smtClean="0">
                <a:sym typeface="Wingdings"/>
              </a:rPr>
              <a:t>MKMapItem</a:t>
            </a:r>
            <a:endParaRPr lang="en-US" altLang="zh-TW" dirty="0"/>
          </a:p>
        </p:txBody>
      </p:sp>
      <p:cxnSp>
        <p:nvCxnSpPr>
          <p:cNvPr id="14" name="直線箭頭接點 13"/>
          <p:cNvCxnSpPr>
            <a:stCxn id="19" idx="0"/>
          </p:cNvCxnSpPr>
          <p:nvPr/>
        </p:nvCxnSpPr>
        <p:spPr>
          <a:xfrm>
            <a:off x="3112910" y="4322299"/>
            <a:ext cx="3538933" cy="2367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flipV="1">
            <a:off x="542515" y="4912983"/>
            <a:ext cx="7379393" cy="4019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 flipV="1">
            <a:off x="542514" y="4422991"/>
            <a:ext cx="8073815" cy="4899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 flipV="1">
            <a:off x="542514" y="3893002"/>
            <a:ext cx="5140791" cy="4292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5" name="矩形圖說文字 34"/>
          <p:cNvSpPr/>
          <p:nvPr/>
        </p:nvSpPr>
        <p:spPr>
          <a:xfrm>
            <a:off x="853179" y="5547641"/>
            <a:ext cx="4830127" cy="847830"/>
          </a:xfrm>
          <a:prstGeom prst="wedgeRectCallout">
            <a:avLst>
              <a:gd name="adj1" fmla="val -30362"/>
              <a:gd name="adj2" fmla="val -7776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SzPct val="70000"/>
              <a:buAutoNum type="arabicPeriod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建立第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 2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點參照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讓他叫用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MKPlacemark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出現需要參數類型應為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CLLocationCoordinate2D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6" name="矩形圖說文字 35"/>
          <p:cNvSpPr/>
          <p:nvPr/>
        </p:nvSpPr>
        <p:spPr>
          <a:xfrm>
            <a:off x="4860962" y="2941917"/>
            <a:ext cx="4212225" cy="951086"/>
          </a:xfrm>
          <a:prstGeom prst="wedgeRectCallout">
            <a:avLst>
              <a:gd name="adj1" fmla="val -29979"/>
              <a:gd name="adj2" fmla="val 875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2.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往上一層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建立第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2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點第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2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個參照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讓他叫用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CLLocationCoordinate2D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方法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出現需要參數類型應為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CLLocationDegree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矩形圖說文字 36"/>
          <p:cNvSpPr/>
          <p:nvPr/>
        </p:nvSpPr>
        <p:spPr>
          <a:xfrm>
            <a:off x="1535041" y="2558188"/>
            <a:ext cx="2074132" cy="577624"/>
          </a:xfrm>
          <a:prstGeom prst="wedgeRectCallout">
            <a:avLst>
              <a:gd name="adj1" fmla="val -4227"/>
              <a:gd name="adj2" fmla="val 16583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3.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網站下載的餐廳經緯度即為所求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46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螢幕快照 2017-03-18 下午9.09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8996"/>
            <a:ext cx="9144000" cy="23266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517058"/>
          </a:xfrm>
        </p:spPr>
        <p:txBody>
          <a:bodyPr>
            <a:noAutofit/>
          </a:bodyPr>
          <a:lstStyle/>
          <a:p>
            <a:r>
              <a:rPr lang="zh-TW" altLang="en-US" dirty="0" smtClean="0">
                <a:sym typeface="Wingdings"/>
              </a:rPr>
              <a:t>搜尋結果點</a:t>
            </a:r>
            <a:r>
              <a:rPr lang="en-US" altLang="zh-TW" dirty="0" smtClean="0">
                <a:sym typeface="Wingdings"/>
              </a:rPr>
              <a:t>(</a:t>
            </a:r>
            <a:r>
              <a:rPr lang="zh-TW" altLang="en-US" dirty="0" smtClean="0">
                <a:sym typeface="Wingdings"/>
              </a:rPr>
              <a:t>餐廳</a:t>
            </a:r>
            <a:r>
              <a:rPr lang="en-US" altLang="zh-TW" dirty="0" smtClean="0">
                <a:sym typeface="Wingdings"/>
              </a:rPr>
              <a:t>)</a:t>
            </a:r>
            <a:r>
              <a:rPr lang="zh-TW" altLang="en-US" dirty="0" smtClean="0">
                <a:sym typeface="Wingdings"/>
              </a:rPr>
              <a:t>位置</a:t>
            </a:r>
            <a:r>
              <a:rPr lang="en-US" altLang="zh-TW" dirty="0" smtClean="0">
                <a:sym typeface="Wingdings"/>
              </a:rPr>
              <a:t> </a:t>
            </a:r>
            <a:r>
              <a:rPr lang="en-US" altLang="zh-TW" dirty="0" err="1" smtClean="0">
                <a:sym typeface="Wingdings"/>
              </a:rPr>
              <a:t>MKMapItem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 flipV="1">
            <a:off x="5003721" y="4839891"/>
            <a:ext cx="2461328" cy="3769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8" idx="3"/>
            <a:endCxn id="15" idx="1"/>
          </p:cNvCxnSpPr>
          <p:nvPr/>
        </p:nvCxnSpPr>
        <p:spPr>
          <a:xfrm>
            <a:off x="1726921" y="3417397"/>
            <a:ext cx="3983796" cy="6218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710717" y="3853159"/>
            <a:ext cx="3293060" cy="3721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 flipV="1">
            <a:off x="613010" y="3088881"/>
            <a:ext cx="1113911" cy="65703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 flipV="1">
            <a:off x="622147" y="4316720"/>
            <a:ext cx="2246917" cy="3769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6" name="矩形圖說文字 35"/>
          <p:cNvSpPr/>
          <p:nvPr/>
        </p:nvSpPr>
        <p:spPr>
          <a:xfrm>
            <a:off x="2613224" y="2954347"/>
            <a:ext cx="2256385" cy="657819"/>
          </a:xfrm>
          <a:prstGeom prst="wedgeRectCallout">
            <a:avLst>
              <a:gd name="adj1" fmla="val -29979"/>
              <a:gd name="adj2" fmla="val 875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5 .</a:t>
            </a:r>
            <a:r>
              <a:rPr kumimoji="1" lang="zh-TW" altLang="en-US" sz="1600" dirty="0">
                <a:solidFill>
                  <a:srgbClr val="FF0000"/>
                </a:solidFill>
              </a:rPr>
              <a:t>帶入完成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destinationMKPlacemark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矩形圖說文字 36"/>
          <p:cNvSpPr/>
          <p:nvPr/>
        </p:nvSpPr>
        <p:spPr>
          <a:xfrm>
            <a:off x="6131027" y="2932779"/>
            <a:ext cx="2138092" cy="679387"/>
          </a:xfrm>
          <a:prstGeom prst="wedgeRectCallout">
            <a:avLst>
              <a:gd name="adj1" fmla="val -29979"/>
              <a:gd name="adj2" fmla="val 875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 4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帶入完成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destinationCoordinate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V="1">
            <a:off x="719724" y="3850236"/>
            <a:ext cx="2350357" cy="3068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矩形 22"/>
          <p:cNvSpPr/>
          <p:nvPr/>
        </p:nvSpPr>
        <p:spPr>
          <a:xfrm flipV="1">
            <a:off x="5655894" y="4309456"/>
            <a:ext cx="2512716" cy="3775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5" name="直線箭頭接點 24"/>
          <p:cNvCxnSpPr>
            <a:endCxn id="23" idx="1"/>
          </p:cNvCxnSpPr>
          <p:nvPr/>
        </p:nvCxnSpPr>
        <p:spPr>
          <a:xfrm>
            <a:off x="3070081" y="4019418"/>
            <a:ext cx="2585813" cy="4787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圖說文字 27"/>
          <p:cNvSpPr/>
          <p:nvPr/>
        </p:nvSpPr>
        <p:spPr>
          <a:xfrm>
            <a:off x="2747336" y="5335649"/>
            <a:ext cx="2256385" cy="657819"/>
          </a:xfrm>
          <a:prstGeom prst="wedgeRectCallout">
            <a:avLst>
              <a:gd name="adj1" fmla="val 47366"/>
              <a:gd name="adj2" fmla="val -8469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 6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.</a:t>
            </a:r>
            <a:r>
              <a:rPr kumimoji="1" lang="zh-TW" altLang="en-US" sz="1600" dirty="0">
                <a:solidFill>
                  <a:srgbClr val="FF0000"/>
                </a:solidFill>
              </a:rPr>
              <a:t>帶入完成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destinationMKMapItem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98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51840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叫用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calculateETA</a:t>
            </a:r>
            <a:r>
              <a:rPr lang="en-US" altLang="zh-TW" dirty="0" smtClean="0"/>
              <a:t> 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, </a:t>
            </a:r>
            <a:r>
              <a:rPr lang="zh-TW" altLang="en-US" dirty="0" smtClean="0"/>
              <a:t>利用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completionHandler</a:t>
            </a:r>
            <a:r>
              <a:rPr lang="zh-TW" altLang="en-US" dirty="0" smtClean="0"/>
              <a:t>取回規劃結果</a:t>
            </a:r>
            <a:r>
              <a:rPr lang="en-US" altLang="zh-TW" dirty="0" smtClean="0"/>
              <a:t>.</a:t>
            </a:r>
          </a:p>
        </p:txBody>
      </p:sp>
      <p:pic>
        <p:nvPicPr>
          <p:cNvPr id="4" name="圖片 3" descr="螢幕快照 2017-03-17 下午3.39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" y="1686580"/>
            <a:ext cx="5064005" cy="2816168"/>
          </a:xfrm>
          <a:prstGeom prst="rect">
            <a:avLst/>
          </a:prstGeom>
        </p:spPr>
      </p:pic>
      <p:pic>
        <p:nvPicPr>
          <p:cNvPr id="5" name="圖片 4" descr="螢幕快照 2017-03-17 下午3.39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35" y="3536590"/>
            <a:ext cx="4567560" cy="30450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1554527" y="3590263"/>
            <a:ext cx="2940950" cy="3640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9" name="直線箭頭接點 8"/>
          <p:cNvCxnSpPr>
            <a:stCxn id="8" idx="0"/>
            <a:endCxn id="10" idx="1"/>
          </p:cNvCxnSpPr>
          <p:nvPr/>
        </p:nvCxnSpPr>
        <p:spPr>
          <a:xfrm>
            <a:off x="3025002" y="3954292"/>
            <a:ext cx="1565143" cy="306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 flipV="1">
            <a:off x="4590145" y="3950807"/>
            <a:ext cx="4024328" cy="6197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 flipV="1">
            <a:off x="7595107" y="6124780"/>
            <a:ext cx="1171765" cy="29444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5" name="直線箭頭接點 14"/>
          <p:cNvCxnSpPr>
            <a:stCxn id="10" idx="0"/>
          </p:cNvCxnSpPr>
          <p:nvPr/>
        </p:nvCxnSpPr>
        <p:spPr>
          <a:xfrm>
            <a:off x="6602309" y="4570606"/>
            <a:ext cx="1591038" cy="15541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313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543302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MKETAHandler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/>
              </a:rPr>
              <a:t> </a:t>
            </a:r>
            <a:r>
              <a:rPr lang="en-US" altLang="zh-TW" dirty="0" err="1" smtClean="0">
                <a:sym typeface="Wingdings"/>
              </a:rPr>
              <a:t>MKETAResponse</a:t>
            </a:r>
            <a:endParaRPr lang="en-US" altLang="zh-TW" dirty="0" smtClean="0"/>
          </a:p>
        </p:txBody>
      </p:sp>
      <p:pic>
        <p:nvPicPr>
          <p:cNvPr id="7" name="圖片 6" descr="螢幕快照 2017-03-17 下午4.47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470616"/>
            <a:ext cx="4374480" cy="43679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300796" y="1838267"/>
            <a:ext cx="2013665" cy="6935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9" name="直線箭頭接點 8"/>
          <p:cNvCxnSpPr>
            <a:stCxn id="8" idx="0"/>
          </p:cNvCxnSpPr>
          <p:nvPr/>
        </p:nvCxnSpPr>
        <p:spPr>
          <a:xfrm>
            <a:off x="1307629" y="2531799"/>
            <a:ext cx="1173941" cy="13222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 flipV="1">
            <a:off x="1998955" y="3854004"/>
            <a:ext cx="975587" cy="3405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8885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518409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MKETAResponse</a:t>
            </a:r>
            <a:endParaRPr lang="en-US" altLang="zh-TW" dirty="0" smtClean="0"/>
          </a:p>
        </p:txBody>
      </p:sp>
      <p:pic>
        <p:nvPicPr>
          <p:cNvPr id="6" name="圖片 5" descr="螢幕快照 2017-03-17 下午3.40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" y="1355574"/>
            <a:ext cx="3974535" cy="2277402"/>
          </a:xfrm>
          <a:prstGeom prst="rect">
            <a:avLst/>
          </a:prstGeom>
        </p:spPr>
      </p:pic>
      <p:pic>
        <p:nvPicPr>
          <p:cNvPr id="7" name="圖片 6" descr="螢幕快照 2017-03-17 下午3.40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82" y="2637072"/>
            <a:ext cx="5172918" cy="4145725"/>
          </a:xfrm>
          <a:prstGeom prst="rect">
            <a:avLst/>
          </a:prstGeom>
        </p:spPr>
      </p:pic>
      <p:cxnSp>
        <p:nvCxnSpPr>
          <p:cNvPr id="8" name="直線箭頭接點 7"/>
          <p:cNvCxnSpPr>
            <a:stCxn id="10" idx="3"/>
            <a:endCxn id="9" idx="1"/>
          </p:cNvCxnSpPr>
          <p:nvPr/>
        </p:nvCxnSpPr>
        <p:spPr>
          <a:xfrm>
            <a:off x="2573480" y="2017729"/>
            <a:ext cx="3293510" cy="25581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 flipV="1">
            <a:off x="5866990" y="4331956"/>
            <a:ext cx="2356441" cy="4878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 flipV="1">
            <a:off x="161415" y="1712555"/>
            <a:ext cx="2412065" cy="6103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/>
          <p:cNvSpPr/>
          <p:nvPr/>
        </p:nvSpPr>
        <p:spPr>
          <a:xfrm flipV="1">
            <a:off x="5866990" y="5809132"/>
            <a:ext cx="2356441" cy="4878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3" name="直線箭頭接點 12"/>
          <p:cNvCxnSpPr>
            <a:endCxn id="12" idx="1"/>
          </p:cNvCxnSpPr>
          <p:nvPr/>
        </p:nvCxnSpPr>
        <p:spPr>
          <a:xfrm>
            <a:off x="2573480" y="2170129"/>
            <a:ext cx="3293510" cy="38829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90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646" y="829285"/>
            <a:ext cx="8936129" cy="464418"/>
          </a:xfrm>
          <a:ln>
            <a:noFill/>
          </a:ln>
        </p:spPr>
        <p:txBody>
          <a:bodyPr>
            <a:normAutofit fontScale="85000" lnSpcReduction="10000"/>
          </a:bodyPr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完成</a:t>
            </a:r>
            <a:r>
              <a:rPr kumimoji="1" lang="en-US" altLang="zh-TW" dirty="0">
                <a:solidFill>
                  <a:srgbClr val="000000"/>
                </a:solidFill>
              </a:rPr>
              <a:t> request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參數設置</a:t>
            </a:r>
            <a:r>
              <a:rPr kumimoji="1" lang="en-US" altLang="zh-TW" dirty="0" smtClean="0">
                <a:solidFill>
                  <a:srgbClr val="000000"/>
                </a:solidFill>
              </a:rPr>
              <a:t>,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MKDirections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執行路線規劃</a:t>
            </a:r>
            <a:r>
              <a:rPr kumimoji="1" lang="en-US" altLang="zh-TW" dirty="0" smtClean="0">
                <a:solidFill>
                  <a:srgbClr val="000000"/>
                </a:solidFill>
              </a:rPr>
              <a:t>,</a:t>
            </a:r>
            <a:r>
              <a:rPr kumimoji="1" lang="zh-TW" altLang="en-US" dirty="0" smtClean="0">
                <a:solidFill>
                  <a:srgbClr val="000000"/>
                </a:solidFill>
              </a:rPr>
              <a:t>拿</a:t>
            </a:r>
            <a:r>
              <a:rPr kumimoji="1" lang="zh-TW" altLang="en-US" dirty="0">
                <a:solidFill>
                  <a:srgbClr val="000000"/>
                </a:solidFill>
              </a:rPr>
              <a:t>結果</a:t>
            </a:r>
            <a:r>
              <a:rPr kumimoji="1" lang="en-US" altLang="zh-TW" dirty="0">
                <a:solidFill>
                  <a:srgbClr val="000000"/>
                </a:solidFill>
              </a:rPr>
              <a:t>”response</a:t>
            </a:r>
            <a:r>
              <a:rPr kumimoji="1" lang="en-US" altLang="zh-TW" dirty="0" smtClean="0">
                <a:solidFill>
                  <a:srgbClr val="000000"/>
                </a:solidFill>
              </a:rPr>
              <a:t>”.</a:t>
            </a:r>
            <a:endParaRPr lang="en-US" altLang="zh-TW" dirty="0" smtClean="0">
              <a:solidFill>
                <a:srgbClr val="000000"/>
              </a:solidFill>
            </a:endParaRPr>
          </a:p>
        </p:txBody>
      </p:sp>
      <p:pic>
        <p:nvPicPr>
          <p:cNvPr id="7" name="圖片 6" descr="螢幕快照 2017-03-17 下午3.5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397867"/>
            <a:ext cx="8646670" cy="54601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2559429" y="3530071"/>
            <a:ext cx="3948054" cy="1972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6919700" y="3511796"/>
            <a:ext cx="1486475" cy="575596"/>
          </a:xfrm>
          <a:prstGeom prst="wedgeRectCallout">
            <a:avLst>
              <a:gd name="adj1" fmla="val -70861"/>
              <a:gd name="adj2" fmla="val -3505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拿結果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</a:p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”response”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2877474" y="4361479"/>
            <a:ext cx="4150608" cy="1972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4725313" y="6660790"/>
            <a:ext cx="1119590" cy="1972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0" name="直線箭頭接點 9"/>
          <p:cNvCxnSpPr>
            <a:stCxn id="8" idx="0"/>
            <a:endCxn id="9" idx="2"/>
          </p:cNvCxnSpPr>
          <p:nvPr/>
        </p:nvCxnSpPr>
        <p:spPr>
          <a:xfrm>
            <a:off x="4952778" y="4558689"/>
            <a:ext cx="332330" cy="21021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flipV="1">
            <a:off x="2341099" y="2740915"/>
            <a:ext cx="2547275" cy="52991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4465194" y="1670571"/>
            <a:ext cx="2759417" cy="711361"/>
          </a:xfrm>
          <a:prstGeom prst="wedgeRectCallout">
            <a:avLst>
              <a:gd name="adj1" fmla="val -45642"/>
              <a:gd name="adj2" fmla="val 9863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完成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request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參數設置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並建立一個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reference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 request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2341099" y="3343915"/>
            <a:ext cx="2931035" cy="1918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5577739" y="2610086"/>
            <a:ext cx="1859487" cy="573951"/>
          </a:xfrm>
          <a:prstGeom prst="wedgeRectCallout">
            <a:avLst>
              <a:gd name="adj1" fmla="val -68895"/>
              <a:gd name="adj2" fmla="val 7043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建立一個物件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執行一個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request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90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路線規劃</a:t>
            </a:r>
            <a:endParaRPr lang="zh-TW" altLang="en-US" dirty="0"/>
          </a:p>
        </p:txBody>
      </p:sp>
      <p:pic>
        <p:nvPicPr>
          <p:cNvPr id="4" name="圖片 3" descr="螢幕快照 2017-03-17 下午4.13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26" y="1037779"/>
            <a:ext cx="6856000" cy="5647209"/>
          </a:xfrm>
          <a:prstGeom prst="rect">
            <a:avLst/>
          </a:prstGeom>
        </p:spPr>
      </p:pic>
      <p:cxnSp>
        <p:nvCxnSpPr>
          <p:cNvPr id="8" name="直線箭頭接點 7"/>
          <p:cNvCxnSpPr>
            <a:stCxn id="10" idx="3"/>
            <a:endCxn id="9" idx="1"/>
          </p:cNvCxnSpPr>
          <p:nvPr/>
        </p:nvCxnSpPr>
        <p:spPr>
          <a:xfrm flipV="1">
            <a:off x="5824748" y="3436156"/>
            <a:ext cx="252665" cy="6337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 flipV="1">
            <a:off x="6077413" y="3140522"/>
            <a:ext cx="1974413" cy="5912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 flipV="1">
            <a:off x="1541062" y="3632071"/>
            <a:ext cx="4283686" cy="87561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 flipV="1">
            <a:off x="3835305" y="5880271"/>
            <a:ext cx="4216521" cy="64190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6" name="直線箭頭接點 15"/>
          <p:cNvCxnSpPr>
            <a:stCxn id="10" idx="0"/>
            <a:endCxn id="15" idx="2"/>
          </p:cNvCxnSpPr>
          <p:nvPr/>
        </p:nvCxnSpPr>
        <p:spPr>
          <a:xfrm>
            <a:off x="3682905" y="4507686"/>
            <a:ext cx="2260661" cy="1372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圖說文字 17"/>
          <p:cNvSpPr/>
          <p:nvPr/>
        </p:nvSpPr>
        <p:spPr>
          <a:xfrm>
            <a:off x="140483" y="5052421"/>
            <a:ext cx="3349908" cy="950185"/>
          </a:xfrm>
          <a:prstGeom prst="wedgeRectCallout">
            <a:avLst>
              <a:gd name="adj1" fmla="val 19768"/>
              <a:gd name="adj2" fmla="val -10738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所有結果的資料型態都是複合的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可以想像成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structure or object,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需利用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Swift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的指令選單功能查找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952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7 下午5.33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355"/>
            <a:ext cx="4762609" cy="2172991"/>
          </a:xfrm>
          <a:prstGeom prst="rect">
            <a:avLst/>
          </a:prstGeom>
        </p:spPr>
      </p:pic>
      <p:pic>
        <p:nvPicPr>
          <p:cNvPr id="5" name="圖片 4" descr="螢幕快照 2017-03-17 下午5.35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03" y="3047577"/>
            <a:ext cx="4706141" cy="38104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隨機取一個餐廳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  <p:cxnSp>
        <p:nvCxnSpPr>
          <p:cNvPr id="11" name="直線箭頭接點 10"/>
          <p:cNvCxnSpPr>
            <a:endCxn id="12" idx="1"/>
          </p:cNvCxnSpPr>
          <p:nvPr/>
        </p:nvCxnSpPr>
        <p:spPr>
          <a:xfrm>
            <a:off x="2698390" y="3423586"/>
            <a:ext cx="2122707" cy="1478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flipV="1">
            <a:off x="4821097" y="3423586"/>
            <a:ext cx="3576133" cy="29563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0" y="1852414"/>
            <a:ext cx="2072153" cy="3750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 flipV="1">
            <a:off x="876478" y="2806124"/>
            <a:ext cx="3643823" cy="61624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endCxn id="14" idx="2"/>
          </p:cNvCxnSpPr>
          <p:nvPr/>
        </p:nvCxnSpPr>
        <p:spPr>
          <a:xfrm>
            <a:off x="1036077" y="2239929"/>
            <a:ext cx="1662313" cy="5661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r>
              <a:rPr lang="zh-TW" altLang="en-US" dirty="0" smtClean="0"/>
              <a:t>隨機數</a:t>
            </a:r>
            <a:r>
              <a:rPr lang="en-US" altLang="zh-TW" dirty="0" smtClean="0"/>
              <a:t>: arc4random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188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16 上午10.40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4" y="1183264"/>
            <a:ext cx="6159553" cy="55336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 flipV="1">
            <a:off x="2271704" y="2476966"/>
            <a:ext cx="5355855" cy="5717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2401375" y="3512999"/>
            <a:ext cx="5415494" cy="47065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224602" y="2806422"/>
            <a:ext cx="1889343" cy="1003688"/>
          </a:xfrm>
          <a:prstGeom prst="wedgeRectCallout">
            <a:avLst>
              <a:gd name="adj1" fmla="val 63797"/>
              <a:gd name="adj2" fmla="val 356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在一個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session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裡的資料存取任務的工作環境需要用一個物件來規劃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224602" y="1506689"/>
            <a:ext cx="1674662" cy="1027547"/>
          </a:xfrm>
          <a:prstGeom prst="wedgeRectCallout">
            <a:avLst>
              <a:gd name="adj1" fmla="val 74702"/>
              <a:gd name="adj2" fmla="val 4387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app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在一個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session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對網站有一堆資料存取需求要處理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3872939" y="5139465"/>
            <a:ext cx="1356712" cy="2493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89047" y="5380963"/>
            <a:ext cx="2113946" cy="806733"/>
          </a:xfrm>
          <a:prstGeom prst="wedgeRectCallout">
            <a:avLst>
              <a:gd name="adj1" fmla="val 92506"/>
              <a:gd name="adj2" fmla="val 585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Shared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method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規劃了</a:t>
            </a:r>
            <a:r>
              <a:rPr kumimoji="1" lang="en-US" altLang="zh-TW" sz="1600" dirty="0">
                <a:solidFill>
                  <a:srgbClr val="FF0000"/>
                </a:solidFill>
              </a:rPr>
              <a:t>session </a:t>
            </a:r>
            <a:r>
              <a:rPr kumimoji="1" lang="zh-TW" altLang="en-US" sz="1600" dirty="0">
                <a:solidFill>
                  <a:srgbClr val="FF0000"/>
                </a:solidFill>
              </a:rPr>
              <a:t>裡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的工作環境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(basic)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2342694" y="4525239"/>
            <a:ext cx="5636853" cy="45235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3575730" y="6187695"/>
            <a:ext cx="2442705" cy="2493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705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3-17 下午5.5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5" y="1705619"/>
            <a:ext cx="8777929" cy="42593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隨機取一個餐廳</a:t>
            </a:r>
            <a:r>
              <a:rPr lang="en-US" altLang="zh-TW" dirty="0"/>
              <a:t>!!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隨機取一個餐廳</a:t>
            </a:r>
            <a:r>
              <a:rPr lang="en-US" altLang="zh-TW" dirty="0"/>
              <a:t>!!</a:t>
            </a:r>
            <a:endParaRPr kumimoji="1" lang="zh-TW" altLang="en-US" dirty="0"/>
          </a:p>
        </p:txBody>
      </p:sp>
      <p:cxnSp>
        <p:nvCxnSpPr>
          <p:cNvPr id="4" name="直線箭頭接點 3"/>
          <p:cNvCxnSpPr>
            <a:stCxn id="6" idx="1"/>
            <a:endCxn id="5" idx="1"/>
          </p:cNvCxnSpPr>
          <p:nvPr/>
        </p:nvCxnSpPr>
        <p:spPr>
          <a:xfrm flipH="1">
            <a:off x="2325408" y="3320848"/>
            <a:ext cx="234021" cy="1232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 flipH="1" flipV="1">
            <a:off x="144635" y="3065796"/>
            <a:ext cx="2180773" cy="756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2559429" y="2664352"/>
            <a:ext cx="5528650" cy="131299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 flipV="1">
            <a:off x="3149161" y="5101102"/>
            <a:ext cx="5858018" cy="8630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6" idx="0"/>
            <a:endCxn id="7" idx="2"/>
          </p:cNvCxnSpPr>
          <p:nvPr/>
        </p:nvCxnSpPr>
        <p:spPr>
          <a:xfrm>
            <a:off x="5323754" y="3977345"/>
            <a:ext cx="754416" cy="1123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255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7 下午10.27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" y="3177462"/>
            <a:ext cx="9144000" cy="287153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地圖操作</a:t>
            </a:r>
            <a:r>
              <a:rPr lang="en-US" altLang="zh-TW" dirty="0"/>
              <a:t>: </a:t>
            </a:r>
            <a:r>
              <a:rPr lang="en-US" altLang="zh-TW" dirty="0" err="1"/>
              <a:t>MKMapView</a:t>
            </a:r>
            <a:endParaRPr lang="zh-TW" altLang="en-US" dirty="0"/>
          </a:p>
        </p:txBody>
      </p:sp>
      <p:cxnSp>
        <p:nvCxnSpPr>
          <p:cNvPr id="11" name="直線箭頭接點 10"/>
          <p:cNvCxnSpPr>
            <a:stCxn id="14" idx="3"/>
            <a:endCxn id="12" idx="1"/>
          </p:cNvCxnSpPr>
          <p:nvPr/>
        </p:nvCxnSpPr>
        <p:spPr>
          <a:xfrm>
            <a:off x="3739575" y="5410759"/>
            <a:ext cx="919100" cy="488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flipV="1">
            <a:off x="4658675" y="5751083"/>
            <a:ext cx="3576133" cy="29563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706124" y="4772521"/>
            <a:ext cx="668858" cy="21726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 flipV="1">
            <a:off x="2109416" y="4772520"/>
            <a:ext cx="1630159" cy="12764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stCxn id="13" idx="3"/>
            <a:endCxn id="14" idx="1"/>
          </p:cNvCxnSpPr>
          <p:nvPr/>
        </p:nvCxnSpPr>
        <p:spPr>
          <a:xfrm>
            <a:off x="1374982" y="4881152"/>
            <a:ext cx="734434" cy="5296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1801994"/>
          </a:xfrm>
        </p:spPr>
        <p:txBody>
          <a:bodyPr>
            <a:normAutofit fontScale="92500"/>
          </a:bodyPr>
          <a:lstStyle/>
          <a:p>
            <a:r>
              <a:rPr lang="en-US" altLang="zh-TW" dirty="0" err="1"/>
              <a:t>UIViewController</a:t>
            </a:r>
            <a:r>
              <a:rPr lang="en-US" altLang="zh-TW" dirty="0"/>
              <a:t> </a:t>
            </a:r>
            <a:r>
              <a:rPr lang="zh-TW" altLang="en-US" dirty="0"/>
              <a:t>的地圖方塊就是</a:t>
            </a:r>
            <a:r>
              <a:rPr lang="en-US" altLang="zh-TW" dirty="0"/>
              <a:t> </a:t>
            </a:r>
            <a:r>
              <a:rPr lang="en-US" altLang="zh-TW" dirty="0" err="1"/>
              <a:t>MKMapView</a:t>
            </a:r>
            <a:endParaRPr kumimoji="1" lang="zh-TW" altLang="en-US" dirty="0"/>
          </a:p>
          <a:p>
            <a:r>
              <a:rPr lang="zh-TW" altLang="en-US" dirty="0" smtClean="0"/>
              <a:t>在程式碼建立一個對應物件</a:t>
            </a:r>
            <a:r>
              <a:rPr lang="en-US" altLang="zh-TW" dirty="0" smtClean="0"/>
              <a:t> “</a:t>
            </a:r>
            <a:r>
              <a:rPr lang="en-US" altLang="zh-TW" dirty="0" err="1" smtClean="0"/>
              <a:t>mapView</a:t>
            </a:r>
            <a:r>
              <a:rPr lang="en-US" altLang="zh-TW" dirty="0" smtClean="0"/>
              <a:t>”(</a:t>
            </a:r>
            <a:r>
              <a:rPr lang="zh-TW" altLang="en-US" dirty="0" smtClean="0"/>
              <a:t>用</a:t>
            </a:r>
            <a:r>
              <a:rPr lang="en-US" altLang="zh-TW" dirty="0" smtClean="0"/>
              <a:t>”Control”</a:t>
            </a:r>
            <a:r>
              <a:rPr lang="zh-TW" altLang="en-US" dirty="0" smtClean="0"/>
              <a:t>按住拖</a:t>
            </a:r>
            <a:r>
              <a:rPr lang="en-US" altLang="zh-TW" dirty="0" smtClean="0"/>
              <a:t>), </a:t>
            </a:r>
            <a:r>
              <a:rPr lang="zh-TW" altLang="en-US" dirty="0" smtClean="0"/>
              <a:t>其資料型態為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MKMapView</a:t>
            </a:r>
            <a:r>
              <a:rPr lang="en-US" altLang="zh-TW" dirty="0" smtClean="0"/>
              <a:t>!</a:t>
            </a:r>
          </a:p>
          <a:p>
            <a:r>
              <a:rPr kumimoji="1" lang="zh-TW" altLang="en-US" dirty="0" smtClean="0"/>
              <a:t>加標記到地圖的方法是維護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mapView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底下的屬性</a:t>
            </a:r>
            <a:r>
              <a:rPr kumimoji="1" lang="en-US" altLang="zh-TW" dirty="0" smtClean="0"/>
              <a:t> by </a:t>
            </a:r>
            <a:r>
              <a:rPr kumimoji="1" lang="en-US" altLang="zh-TW" dirty="0" err="1" smtClean="0"/>
              <a:t>mapView.xxx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667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地圖操作</a:t>
            </a:r>
            <a:r>
              <a:rPr lang="en-US" altLang="zh-TW" dirty="0" smtClean="0"/>
              <a:t>: </a:t>
            </a:r>
            <a:r>
              <a:rPr lang="zh-TW" altLang="en-US" dirty="0" smtClean="0"/>
              <a:t>目標</a:t>
            </a:r>
            <a:endParaRPr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286181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在地圖上打點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addAnnotation</a:t>
            </a:r>
            <a:endParaRPr lang="en-US" altLang="zh-TW" dirty="0" smtClean="0"/>
          </a:p>
          <a:p>
            <a:r>
              <a:rPr lang="zh-TW" altLang="en-US" dirty="0" smtClean="0"/>
              <a:t>移除已有的打點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removeAnnotation</a:t>
            </a:r>
            <a:endParaRPr lang="en-US" altLang="zh-TW" dirty="0" smtClean="0"/>
          </a:p>
          <a:p>
            <a:r>
              <a:rPr lang="zh-TW" altLang="en-US" dirty="0" smtClean="0"/>
              <a:t>顯示自己位置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showUserLocation</a:t>
            </a:r>
            <a:endParaRPr lang="en-US" altLang="zh-TW" dirty="0" smtClean="0"/>
          </a:p>
          <a:p>
            <a:r>
              <a:rPr lang="zh-TW" altLang="en-US" dirty="0" smtClean="0"/>
              <a:t>規劃顯示範圍</a:t>
            </a:r>
            <a:r>
              <a:rPr lang="en-US" altLang="zh-TW" dirty="0" smtClean="0"/>
              <a:t>:region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8230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地圖操作</a:t>
            </a:r>
            <a:endParaRPr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839595"/>
            <a:ext cx="8693313" cy="543710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程式碼怎麼寫</a:t>
            </a:r>
            <a:r>
              <a:rPr lang="en-US" altLang="zh-TW" dirty="0" smtClean="0"/>
              <a:t>? </a:t>
            </a:r>
            <a:r>
              <a:rPr lang="zh-TW" altLang="en-US" dirty="0" smtClean="0"/>
              <a:t>查詢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</a:t>
            </a:r>
          </a:p>
          <a:p>
            <a:pPr lvl="1"/>
            <a:r>
              <a:rPr kumimoji="1" lang="en-US" altLang="zh-TW" dirty="0" smtClean="0"/>
              <a:t>Apple Document</a:t>
            </a:r>
            <a:endParaRPr kumimoji="1" lang="en-US" altLang="zh-TW" dirty="0"/>
          </a:p>
          <a:p>
            <a:r>
              <a:rPr kumimoji="1" lang="en-US" altLang="zh-TW" dirty="0" err="1" smtClean="0"/>
              <a:t>KeyWord</a:t>
            </a:r>
            <a:endParaRPr kumimoji="1" lang="en-US" altLang="zh-TW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zh-TW" dirty="0" err="1" smtClean="0"/>
              <a:t>MKMapView</a:t>
            </a:r>
            <a:endParaRPr kumimoji="1" lang="en-US" altLang="zh-TW" dirty="0" smtClean="0"/>
          </a:p>
          <a:p>
            <a:pPr lvl="2">
              <a:buSzPct val="70000"/>
            </a:pPr>
            <a:r>
              <a:rPr kumimoji="1" lang="en-US" altLang="zh-TW" dirty="0" err="1" smtClean="0"/>
              <a:t>MKPointAnnotation</a:t>
            </a:r>
            <a:r>
              <a:rPr kumimoji="1" lang="en-US" altLang="zh-TW" dirty="0" smtClean="0"/>
              <a:t> </a:t>
            </a:r>
            <a:endParaRPr kumimoji="1" lang="zh-TW" altLang="en-US" dirty="0" smtClean="0"/>
          </a:p>
          <a:p>
            <a:pPr lvl="2">
              <a:buSzPct val="70000"/>
            </a:pPr>
            <a:r>
              <a:rPr kumimoji="1" lang="en-US" altLang="zh-TW" dirty="0" err="1" smtClean="0"/>
              <a:t>AddAnnonation</a:t>
            </a:r>
            <a:endParaRPr kumimoji="1" lang="en-US" altLang="zh-TW" dirty="0" smtClean="0"/>
          </a:p>
          <a:p>
            <a:pPr lvl="2">
              <a:buSzPct val="70000"/>
            </a:pPr>
            <a:r>
              <a:rPr kumimoji="1" lang="en-US" altLang="zh-TW" dirty="0" err="1" smtClean="0"/>
              <a:t>RemoveAnnonation</a:t>
            </a:r>
            <a:endParaRPr kumimoji="1" lang="en-US" altLang="zh-TW" dirty="0" smtClean="0"/>
          </a:p>
          <a:p>
            <a:pPr lvl="2">
              <a:buSzPct val="70000"/>
            </a:pPr>
            <a:r>
              <a:rPr kumimoji="1" lang="en-US" altLang="zh-TW" dirty="0" err="1" smtClean="0"/>
              <a:t>MKCoordinateRegion</a:t>
            </a:r>
            <a:endParaRPr kumimoji="1" lang="en-US" altLang="zh-TW" dirty="0" smtClean="0"/>
          </a:p>
          <a:p>
            <a:pPr lvl="3">
              <a:buSzPct val="70000"/>
              <a:buFont typeface="Arial"/>
              <a:buChar char="•"/>
            </a:pPr>
            <a:r>
              <a:rPr kumimoji="1" lang="en-US" altLang="zh-TW" sz="2400" dirty="0" err="1" smtClean="0"/>
              <a:t>MKCoordinateSpan</a:t>
            </a:r>
            <a:r>
              <a:rPr kumimoji="1" lang="en-US" altLang="zh-TW" sz="2400" dirty="0"/>
              <a:t> </a:t>
            </a:r>
            <a:r>
              <a:rPr kumimoji="1"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+ CLLocationCoordinate2D</a:t>
            </a:r>
          </a:p>
          <a:p>
            <a:pPr lvl="4">
              <a:buSzPct val="70000"/>
              <a:buFont typeface="Arial"/>
              <a:buChar char="•"/>
            </a:pPr>
            <a:r>
              <a:rPr lang="en-US" altLang="zh-TW" sz="2400" dirty="0" err="1">
                <a:sym typeface="Wingdings"/>
              </a:rPr>
              <a:t>CLLocationDelta</a:t>
            </a:r>
            <a:endParaRPr kumimoji="1" lang="en-US" altLang="zh-TW" sz="2400" dirty="0" smtClean="0"/>
          </a:p>
          <a:p>
            <a:pPr lvl="5">
              <a:buSzPct val="70000"/>
            </a:pPr>
            <a:r>
              <a:rPr kumimoji="1" lang="en-US" altLang="zh-TW" sz="2400" dirty="0" err="1" smtClean="0"/>
              <a:t>CLLocationDegree</a:t>
            </a:r>
            <a:endParaRPr kumimoji="1" lang="en-US" altLang="zh-TW" sz="2400" dirty="0"/>
          </a:p>
          <a:p>
            <a:pPr lvl="2">
              <a:buSzPct val="70000"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14340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7 下午5.59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3102"/>
            <a:ext cx="4637277" cy="2700751"/>
          </a:xfrm>
          <a:prstGeom prst="rect">
            <a:avLst/>
          </a:prstGeom>
        </p:spPr>
      </p:pic>
      <p:pic>
        <p:nvPicPr>
          <p:cNvPr id="6" name="圖片 5" descr="螢幕快照 2017-03-17 下午6.00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42" y="2052389"/>
            <a:ext cx="4706658" cy="4713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地圖操作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MKMapView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83554" y="1985540"/>
            <a:ext cx="2164063" cy="4292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stCxn id="13" idx="3"/>
            <a:endCxn id="18" idx="1"/>
          </p:cNvCxnSpPr>
          <p:nvPr/>
        </p:nvCxnSpPr>
        <p:spPr>
          <a:xfrm flipV="1">
            <a:off x="2247617" y="2162576"/>
            <a:ext cx="2139592" cy="37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173644" y="843466"/>
            <a:ext cx="8693313" cy="577015"/>
          </a:xfrm>
        </p:spPr>
        <p:txBody>
          <a:bodyPr/>
          <a:lstStyle/>
          <a:p>
            <a:r>
              <a:rPr lang="zh-TW" altLang="en-US" dirty="0" smtClean="0"/>
              <a:t>參考</a:t>
            </a:r>
            <a:r>
              <a:rPr lang="en-US" altLang="zh-TW" dirty="0" smtClean="0"/>
              <a:t>!</a:t>
            </a:r>
            <a:endParaRPr kumimoji="1" lang="zh-TW" altLang="en-US" dirty="0"/>
          </a:p>
        </p:txBody>
      </p:sp>
      <p:pic>
        <p:nvPicPr>
          <p:cNvPr id="10" name="圖片 9" descr="螢幕快照 2017-03-17 下午6.04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" y="4912190"/>
            <a:ext cx="4052818" cy="117796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4387209" y="1985538"/>
            <a:ext cx="2164063" cy="3540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8710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9 上午9.08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3" y="1774348"/>
            <a:ext cx="4880456" cy="3208045"/>
          </a:xfrm>
          <a:prstGeom prst="rect">
            <a:avLst/>
          </a:prstGeom>
        </p:spPr>
      </p:pic>
      <p:pic>
        <p:nvPicPr>
          <p:cNvPr id="6" name="圖片 5" descr="螢幕快照 2017-03-17 下午6.16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75" y="1774348"/>
            <a:ext cx="3960829" cy="398474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</a:t>
            </a:r>
            <a:r>
              <a:rPr lang="zh-TW" altLang="en-US" dirty="0"/>
              <a:t>地圖</a:t>
            </a:r>
            <a:r>
              <a:rPr lang="en-US" altLang="zh-TW" dirty="0"/>
              <a:t>: </a:t>
            </a:r>
            <a:r>
              <a:rPr lang="en-US" altLang="zh-TW" dirty="0" err="1"/>
              <a:t>MKPointAnnotation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5049375" y="1849316"/>
            <a:ext cx="2373880" cy="5462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 flipV="1">
            <a:off x="5703395" y="5142855"/>
            <a:ext cx="3167561" cy="46094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stCxn id="13" idx="0"/>
            <a:endCxn id="14" idx="2"/>
          </p:cNvCxnSpPr>
          <p:nvPr/>
        </p:nvCxnSpPr>
        <p:spPr>
          <a:xfrm>
            <a:off x="6236315" y="2395534"/>
            <a:ext cx="1050861" cy="27473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756194"/>
            <a:ext cx="8693313" cy="1298005"/>
          </a:xfrm>
        </p:spPr>
        <p:txBody>
          <a:bodyPr/>
          <a:lstStyle/>
          <a:p>
            <a:r>
              <a:rPr lang="en-US" altLang="zh-TW" dirty="0" smtClean="0"/>
              <a:t>Google </a:t>
            </a:r>
            <a:r>
              <a:rPr lang="zh-TW" altLang="en-US" dirty="0" smtClean="0"/>
              <a:t>找到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MKPointAnnotation</a:t>
            </a:r>
            <a:r>
              <a:rPr lang="en-US" altLang="zh-TW" dirty="0"/>
              <a:t> </a:t>
            </a:r>
            <a:r>
              <a:rPr lang="zh-TW" altLang="en-US" dirty="0" smtClean="0"/>
              <a:t>直接使用內建標記外觀在地圖標記</a:t>
            </a:r>
            <a:r>
              <a:rPr lang="en-US" altLang="zh-TW" dirty="0" smtClean="0"/>
              <a:t>, </a:t>
            </a:r>
            <a:r>
              <a:rPr lang="zh-TW" altLang="en-US" dirty="0" smtClean="0"/>
              <a:t>比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MKPinAnnotationView</a:t>
            </a:r>
            <a:r>
              <a:rPr lang="en-US" altLang="zh-TW" dirty="0" smtClean="0"/>
              <a:t>() </a:t>
            </a:r>
            <a:r>
              <a:rPr lang="zh-TW" altLang="en-US" dirty="0" smtClean="0"/>
              <a:t>簡便</a:t>
            </a:r>
            <a:r>
              <a:rPr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5856234" y="3833043"/>
            <a:ext cx="3134042" cy="702584"/>
          </a:xfrm>
          <a:prstGeom prst="wedgeRectCallout">
            <a:avLst>
              <a:gd name="adj1" fmla="val -17366"/>
              <a:gd name="adj2" fmla="val 1443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位置</a:t>
            </a:r>
            <a:r>
              <a:rPr kumimoji="1" lang="en-US" altLang="zh-TW" sz="1600" dirty="0">
                <a:solidFill>
                  <a:srgbClr val="FF0000"/>
                </a:solidFill>
              </a:rPr>
              <a:t>: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location.coordinate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餐廳</a:t>
            </a:r>
            <a:r>
              <a:rPr kumimoji="1" lang="zh-TW" altLang="en-US" sz="1600" dirty="0">
                <a:solidFill>
                  <a:srgbClr val="FF0000"/>
                </a:solidFill>
              </a:rPr>
              <a:t>位置</a:t>
            </a:r>
            <a:r>
              <a:rPr kumimoji="1" lang="en-US" altLang="zh-TW" sz="1600" dirty="0">
                <a:solidFill>
                  <a:srgbClr val="FF0000"/>
                </a:solidFill>
              </a:rPr>
              <a:t>: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destination.coordinate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25877" y="3176060"/>
            <a:ext cx="1428327" cy="1891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2" name="直線箭頭接點 11"/>
          <p:cNvCxnSpPr>
            <a:stCxn id="11" idx="3"/>
            <a:endCxn id="13" idx="1"/>
          </p:cNvCxnSpPr>
          <p:nvPr/>
        </p:nvCxnSpPr>
        <p:spPr>
          <a:xfrm flipV="1">
            <a:off x="2054204" y="2122425"/>
            <a:ext cx="2995171" cy="1148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螢幕快照 2017-03-19 上午9.14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7" y="6269554"/>
            <a:ext cx="4880456" cy="574764"/>
          </a:xfrm>
          <a:prstGeom prst="rect">
            <a:avLst/>
          </a:prstGeom>
        </p:spPr>
      </p:pic>
      <p:sp>
        <p:nvSpPr>
          <p:cNvPr id="18" name="矩形圖說文字 17"/>
          <p:cNvSpPr/>
          <p:nvPr/>
        </p:nvSpPr>
        <p:spPr>
          <a:xfrm>
            <a:off x="625877" y="4443347"/>
            <a:ext cx="4166539" cy="1653685"/>
          </a:xfrm>
          <a:prstGeom prst="wedgeRectCallout">
            <a:avLst>
              <a:gd name="adj1" fmla="val 8496"/>
              <a:gd name="adj2" fmla="val 6617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查到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MKPointAnnotation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需要輸入資料型別為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“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CLLocationCoordinate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2.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destinationCoordinate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符合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3.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新建一個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reference for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MKPointAnnotation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  <a:p>
            <a:pPr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4.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將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destinationCoordinate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指到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reference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下一階參數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54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3-17 下午10.40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73" y="1519471"/>
            <a:ext cx="6216457" cy="49061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標記</a:t>
            </a:r>
            <a:r>
              <a:rPr lang="zh-TW" altLang="en-US" dirty="0" smtClean="0"/>
              <a:t>地圖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MKMapView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 flipV="1">
            <a:off x="3166718" y="4105047"/>
            <a:ext cx="3275338" cy="3866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3166717" y="2700990"/>
            <a:ext cx="2640324" cy="3750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883790"/>
            <a:ext cx="8693313" cy="1298005"/>
          </a:xfrm>
        </p:spPr>
        <p:txBody>
          <a:bodyPr/>
          <a:lstStyle/>
          <a:p>
            <a:r>
              <a:rPr kumimoji="1" lang="en-US" altLang="zh-TW" dirty="0" smtClean="0"/>
              <a:t>Annotating the map: </a:t>
            </a:r>
            <a:r>
              <a:rPr kumimoji="1" lang="zh-TW" altLang="en-US" dirty="0" smtClean="0"/>
              <a:t>管理地圖上的標記</a:t>
            </a:r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6442056" y="2144051"/>
            <a:ext cx="1928259" cy="702584"/>
          </a:xfrm>
          <a:prstGeom prst="wedgeRectCallout">
            <a:avLst>
              <a:gd name="adj1" fmla="val -80779"/>
              <a:gd name="adj2" fmla="val 3684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err="1" smtClean="0">
                <a:solidFill>
                  <a:srgbClr val="FF0000"/>
                </a:solidFill>
              </a:rPr>
              <a:t>MKPointAnnotation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=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MKAnnotation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6594456" y="3274076"/>
            <a:ext cx="1928259" cy="702584"/>
          </a:xfrm>
          <a:prstGeom prst="wedgeRectCallout">
            <a:avLst>
              <a:gd name="adj1" fmla="val -56947"/>
              <a:gd name="adj2" fmla="val 6896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方法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移除所有標記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 flipV="1">
            <a:off x="1418076" y="2145078"/>
            <a:ext cx="1648375" cy="3750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矩形 19"/>
          <p:cNvSpPr/>
          <p:nvPr/>
        </p:nvSpPr>
        <p:spPr>
          <a:xfrm flipV="1">
            <a:off x="2920057" y="1512538"/>
            <a:ext cx="1501980" cy="2645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1" name="直線箭頭接點 20"/>
          <p:cNvCxnSpPr/>
          <p:nvPr/>
        </p:nvCxnSpPr>
        <p:spPr>
          <a:xfrm flipH="1">
            <a:off x="2293424" y="1814625"/>
            <a:ext cx="1316132" cy="3671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880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7 下午6.22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1" y="1656048"/>
            <a:ext cx="8813943" cy="4685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地圖操作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addAnnotation</a:t>
            </a:r>
            <a:endParaRPr lang="zh-TW" altLang="en-US" dirty="0"/>
          </a:p>
        </p:txBody>
      </p:sp>
      <p:cxnSp>
        <p:nvCxnSpPr>
          <p:cNvPr id="11" name="直線箭頭接點 10"/>
          <p:cNvCxnSpPr>
            <a:stCxn id="12" idx="1"/>
          </p:cNvCxnSpPr>
          <p:nvPr/>
        </p:nvCxnSpPr>
        <p:spPr>
          <a:xfrm flipH="1">
            <a:off x="2155708" y="4250672"/>
            <a:ext cx="960876" cy="2781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flipV="1">
            <a:off x="3116584" y="3972517"/>
            <a:ext cx="3918708" cy="55631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840606"/>
            <a:ext cx="8693313" cy="1298005"/>
          </a:xfrm>
        </p:spPr>
        <p:txBody>
          <a:bodyPr/>
          <a:lstStyle/>
          <a:p>
            <a:r>
              <a:rPr kumimoji="1" lang="zh-TW" altLang="en-US" dirty="0" smtClean="0"/>
              <a:t>方法</a:t>
            </a:r>
            <a:r>
              <a:rPr kumimoji="1" lang="en-US" altLang="zh-TW" dirty="0" smtClean="0"/>
              <a:t>:</a:t>
            </a:r>
            <a:r>
              <a:rPr kumimoji="1" lang="zh-TW" altLang="en-US" dirty="0"/>
              <a:t>補強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mapView</a:t>
            </a:r>
            <a:r>
              <a:rPr kumimoji="1" lang="en-US" altLang="zh-TW" dirty="0"/>
              <a:t> </a:t>
            </a:r>
            <a:r>
              <a:rPr kumimoji="1" lang="zh-TW" altLang="en-US" dirty="0"/>
              <a:t>屬性</a:t>
            </a:r>
            <a:r>
              <a:rPr kumimoji="1" lang="zh-TW" altLang="en-US" dirty="0" smtClean="0"/>
              <a:t>資料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mapView.XXX</a:t>
            </a:r>
            <a:r>
              <a:rPr kumimoji="1" lang="en-US" altLang="zh-TW" dirty="0" smtClean="0"/>
              <a:t>(), </a:t>
            </a:r>
            <a:r>
              <a:rPr kumimoji="1" lang="zh-TW" altLang="en-US" dirty="0" smtClean="0"/>
              <a:t>自然在地圖上表現出來</a:t>
            </a:r>
          </a:p>
          <a:p>
            <a:pPr marL="0" indent="0">
              <a:buNone/>
            </a:pPr>
            <a:r>
              <a:rPr kumimoji="1" lang="en-US" altLang="zh-TW" dirty="0" smtClean="0"/>
              <a:t> </a:t>
            </a:r>
            <a:endParaRPr kumimoji="1" lang="zh-TW" altLang="en-US" dirty="0"/>
          </a:p>
        </p:txBody>
      </p:sp>
      <p:sp>
        <p:nvSpPr>
          <p:cNvPr id="16" name="爆炸 1 15"/>
          <p:cNvSpPr/>
          <p:nvPr/>
        </p:nvSpPr>
        <p:spPr>
          <a:xfrm>
            <a:off x="1136342" y="4250539"/>
            <a:ext cx="1019366" cy="762924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3116584" y="3718319"/>
            <a:ext cx="5805980" cy="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 flipV="1">
            <a:off x="5155315" y="4169529"/>
            <a:ext cx="1646025" cy="1671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矩形圖說文字 21"/>
          <p:cNvSpPr/>
          <p:nvPr/>
        </p:nvSpPr>
        <p:spPr>
          <a:xfrm>
            <a:off x="5705372" y="2786598"/>
            <a:ext cx="2673392" cy="857825"/>
          </a:xfrm>
          <a:prstGeom prst="wedgeRectCallout">
            <a:avLst>
              <a:gd name="adj1" fmla="val -51234"/>
              <a:gd name="adj2" fmla="val 9833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呼叫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MKPointAnnotation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設一參考物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(Apple Doc.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指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MKAnnotation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7382814" y="4477307"/>
            <a:ext cx="1603709" cy="536156"/>
          </a:xfrm>
          <a:prstGeom prst="wedgeRectCallout">
            <a:avLst>
              <a:gd name="adj1" fmla="val -82620"/>
              <a:gd name="adj2" fmla="val -8719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2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標記指到目標經緯度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6109819" y="5013463"/>
            <a:ext cx="1603709" cy="632824"/>
          </a:xfrm>
          <a:prstGeom prst="wedgeRectCallout">
            <a:avLst>
              <a:gd name="adj1" fmla="val -68946"/>
              <a:gd name="adj2" fmla="val -1365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3.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以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mapView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在地圖上標記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78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7 下午6.25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2" y="1666616"/>
            <a:ext cx="7865616" cy="45674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地圖操作</a:t>
            </a:r>
            <a:r>
              <a:rPr lang="en-US" altLang="zh-TW" dirty="0" smtClean="0"/>
              <a:t>: </a:t>
            </a:r>
            <a:r>
              <a:rPr lang="zh-TW" altLang="en-US" dirty="0" smtClean="0"/>
              <a:t>規劃顯示範圍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 flipV="1">
            <a:off x="2604314" y="3956383"/>
            <a:ext cx="4612210" cy="43678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2738000" y="2041690"/>
            <a:ext cx="2949476" cy="18753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857868"/>
            <a:ext cx="8693313" cy="1298005"/>
          </a:xfrm>
        </p:spPr>
        <p:txBody>
          <a:bodyPr/>
          <a:lstStyle/>
          <a:p>
            <a:r>
              <a:rPr lang="en-US" altLang="zh-TW" dirty="0" err="1" smtClean="0"/>
              <a:t>MKMapView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/>
              </a:rPr>
              <a:t> Manipulating the Visible portion of the Map</a:t>
            </a:r>
            <a:endParaRPr kumimoji="1" lang="zh-TW" altLang="en-US" dirty="0"/>
          </a:p>
        </p:txBody>
      </p:sp>
      <p:sp>
        <p:nvSpPr>
          <p:cNvPr id="7" name="爆炸 1 6"/>
          <p:cNvSpPr/>
          <p:nvPr/>
        </p:nvSpPr>
        <p:spPr>
          <a:xfrm>
            <a:off x="2841792" y="1642147"/>
            <a:ext cx="1194831" cy="58708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2229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7 下午6.26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8" y="1697869"/>
            <a:ext cx="2322816" cy="2216509"/>
          </a:xfrm>
          <a:prstGeom prst="rect">
            <a:avLst/>
          </a:prstGeom>
        </p:spPr>
      </p:pic>
      <p:pic>
        <p:nvPicPr>
          <p:cNvPr id="4" name="圖片 3" descr="螢幕快照 2017-03-17 下午6.26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45" y="1697869"/>
            <a:ext cx="3313164" cy="1520381"/>
          </a:xfrm>
          <a:prstGeom prst="rect">
            <a:avLst/>
          </a:prstGeom>
        </p:spPr>
      </p:pic>
      <p:pic>
        <p:nvPicPr>
          <p:cNvPr id="5" name="圖片 4" descr="螢幕快照 2017-03-17 下午6.26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83" y="4270016"/>
            <a:ext cx="6812828" cy="25107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地圖操作</a:t>
            </a:r>
            <a:r>
              <a:rPr lang="en-US" altLang="zh-TW" dirty="0"/>
              <a:t>: </a:t>
            </a:r>
            <a:r>
              <a:rPr lang="zh-TW" altLang="en-US" dirty="0"/>
              <a:t>規劃顯示範圍</a:t>
            </a:r>
          </a:p>
        </p:txBody>
      </p:sp>
      <p:cxnSp>
        <p:nvCxnSpPr>
          <p:cNvPr id="11" name="直線箭頭接點 10"/>
          <p:cNvCxnSpPr/>
          <p:nvPr/>
        </p:nvCxnSpPr>
        <p:spPr>
          <a:xfrm flipH="1">
            <a:off x="5322424" y="2673846"/>
            <a:ext cx="75200" cy="2562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flipV="1">
            <a:off x="3425736" y="5236789"/>
            <a:ext cx="3576133" cy="29563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626238" y="1953012"/>
            <a:ext cx="952944" cy="50358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 flipV="1">
            <a:off x="1357393" y="3628988"/>
            <a:ext cx="1628611" cy="22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endCxn id="14" idx="2"/>
          </p:cNvCxnSpPr>
          <p:nvPr/>
        </p:nvCxnSpPr>
        <p:spPr>
          <a:xfrm>
            <a:off x="1044432" y="2456596"/>
            <a:ext cx="1127267" cy="1172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r>
              <a:rPr lang="en-US" altLang="zh-TW" dirty="0" smtClean="0"/>
              <a:t>region</a:t>
            </a:r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 flipV="1">
            <a:off x="4206745" y="2013739"/>
            <a:ext cx="2978945" cy="660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9" name="直線箭頭接點 18"/>
          <p:cNvCxnSpPr>
            <a:stCxn id="14" idx="3"/>
            <a:endCxn id="16" idx="1"/>
          </p:cNvCxnSpPr>
          <p:nvPr/>
        </p:nvCxnSpPr>
        <p:spPr>
          <a:xfrm flipV="1">
            <a:off x="2986004" y="2343792"/>
            <a:ext cx="1220741" cy="13986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圖說文字 14"/>
          <p:cNvSpPr/>
          <p:nvPr/>
        </p:nvSpPr>
        <p:spPr>
          <a:xfrm>
            <a:off x="5497089" y="4060066"/>
            <a:ext cx="3009559" cy="723853"/>
          </a:xfrm>
          <a:prstGeom prst="wedgeRectCallout">
            <a:avLst>
              <a:gd name="adj1" fmla="val -51024"/>
              <a:gd name="adj2" fmla="val 11072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製作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MKPlacemark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時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已經做好用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CLLocationCoordinare2D</a:t>
            </a:r>
            <a:r>
              <a:rPr kumimoji="1" lang="en-US" altLang="zh-TW" sz="1600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資料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4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16 上午10.5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1" y="1315357"/>
            <a:ext cx="7518371" cy="49858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1440409" y="2918716"/>
            <a:ext cx="6413718" cy="9416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229251" y="1867477"/>
            <a:ext cx="2187493" cy="870531"/>
          </a:xfrm>
          <a:prstGeom prst="wedgeRectCallout">
            <a:avLst>
              <a:gd name="adj1" fmla="val 4003"/>
              <a:gd name="adj2" fmla="val 7175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Data task </a:t>
            </a:r>
            <a:r>
              <a:rPr kumimoji="1" lang="zh-TW" altLang="en-US" sz="1600" dirty="0">
                <a:solidFill>
                  <a:srgbClr val="FF0000"/>
                </a:solidFill>
              </a:rPr>
              <a:t>下載的資料</a:t>
            </a:r>
          </a:p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放在記憶體裡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data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物件可以存取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229251" y="794681"/>
            <a:ext cx="8693313" cy="577906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kumimoji="1" lang="en-US" altLang="zh-TW" dirty="0"/>
              <a:t>App </a:t>
            </a:r>
            <a:r>
              <a:rPr kumimoji="1" lang="zh-TW" altLang="en-US" dirty="0"/>
              <a:t>會給的任務會有</a:t>
            </a:r>
            <a:r>
              <a:rPr kumimoji="1" lang="en-US" altLang="zh-TW" dirty="0"/>
              <a:t>Data task , upload task, download task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705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7 下午6.26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4" y="1580190"/>
            <a:ext cx="3515652" cy="1921092"/>
          </a:xfrm>
          <a:prstGeom prst="rect">
            <a:avLst/>
          </a:prstGeom>
        </p:spPr>
      </p:pic>
      <p:pic>
        <p:nvPicPr>
          <p:cNvPr id="4" name="圖片 3" descr="螢幕快照 2017-03-17 下午6.27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2" y="3669685"/>
            <a:ext cx="3681103" cy="3068964"/>
          </a:xfrm>
          <a:prstGeom prst="rect">
            <a:avLst/>
          </a:prstGeom>
        </p:spPr>
      </p:pic>
      <p:pic>
        <p:nvPicPr>
          <p:cNvPr id="5" name="圖片 4" descr="螢幕快照 2017-03-17 下午6.27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88" y="1377309"/>
            <a:ext cx="3605014" cy="2123973"/>
          </a:xfrm>
          <a:prstGeom prst="rect">
            <a:avLst/>
          </a:prstGeom>
        </p:spPr>
      </p:pic>
      <p:pic>
        <p:nvPicPr>
          <p:cNvPr id="6" name="圖片 5" descr="螢幕快照 2017-03-17 下午6.27.4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31" y="3669685"/>
            <a:ext cx="3708639" cy="29425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地圖操作</a:t>
            </a:r>
            <a:r>
              <a:rPr lang="en-US" altLang="zh-TW" dirty="0"/>
              <a:t>: </a:t>
            </a:r>
            <a:r>
              <a:rPr lang="zh-TW" altLang="en-US" dirty="0"/>
              <a:t>規劃顯示範圍</a:t>
            </a:r>
          </a:p>
        </p:txBody>
      </p:sp>
      <p:cxnSp>
        <p:nvCxnSpPr>
          <p:cNvPr id="11" name="直線箭頭接點 10"/>
          <p:cNvCxnSpPr>
            <a:stCxn id="12" idx="0"/>
            <a:endCxn id="21" idx="2"/>
          </p:cNvCxnSpPr>
          <p:nvPr/>
        </p:nvCxnSpPr>
        <p:spPr>
          <a:xfrm flipH="1">
            <a:off x="5904480" y="2254748"/>
            <a:ext cx="342850" cy="7976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flipV="1">
            <a:off x="4653988" y="1699594"/>
            <a:ext cx="3186684" cy="55515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691154" y="1900429"/>
            <a:ext cx="2072153" cy="5145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 flipV="1">
            <a:off x="2917245" y="3200260"/>
            <a:ext cx="993110" cy="2221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stCxn id="13" idx="0"/>
            <a:endCxn id="14" idx="2"/>
          </p:cNvCxnSpPr>
          <p:nvPr/>
        </p:nvCxnSpPr>
        <p:spPr>
          <a:xfrm>
            <a:off x="1727231" y="2415028"/>
            <a:ext cx="1686569" cy="7852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728306"/>
            <a:ext cx="8693313" cy="1298005"/>
          </a:xfrm>
        </p:spPr>
        <p:txBody>
          <a:bodyPr/>
          <a:lstStyle/>
          <a:p>
            <a:r>
              <a:rPr lang="en-US" altLang="zh-TW" dirty="0" err="1" smtClean="0"/>
              <a:t>MKCoordinateSpan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/>
              </a:rPr>
              <a:t> </a:t>
            </a:r>
            <a:r>
              <a:rPr lang="en-US" altLang="zh-TW" dirty="0" err="1" smtClean="0">
                <a:sym typeface="Wingdings"/>
              </a:rPr>
              <a:t>CLLocationDelta</a:t>
            </a:r>
            <a:r>
              <a:rPr lang="en-US" altLang="zh-TW" dirty="0" smtClean="0">
                <a:sym typeface="Wingdings"/>
              </a:rPr>
              <a:t> </a:t>
            </a:r>
            <a:r>
              <a:rPr lang="zh-TW" altLang="en-US" dirty="0" smtClean="0"/>
              <a:t>最底層的資料型別是</a:t>
            </a:r>
            <a:r>
              <a:rPr lang="en-US" altLang="zh-TW" dirty="0" smtClean="0"/>
              <a:t> double: </a:t>
            </a:r>
            <a:r>
              <a:rPr lang="en-US" altLang="zh-TW" dirty="0" err="1" smtClean="0"/>
              <a:t>CLLocationDegreee</a:t>
            </a:r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 flipV="1">
            <a:off x="4720830" y="4010770"/>
            <a:ext cx="3644394" cy="116134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stCxn id="21" idx="0"/>
          </p:cNvCxnSpPr>
          <p:nvPr/>
        </p:nvCxnSpPr>
        <p:spPr>
          <a:xfrm flipH="1">
            <a:off x="5472824" y="3299294"/>
            <a:ext cx="431656" cy="711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 flipV="1">
            <a:off x="5063405" y="3052443"/>
            <a:ext cx="1682149" cy="2468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2" name="直線箭頭接點 21"/>
          <p:cNvCxnSpPr>
            <a:stCxn id="23" idx="2"/>
            <a:endCxn id="12" idx="1"/>
          </p:cNvCxnSpPr>
          <p:nvPr/>
        </p:nvCxnSpPr>
        <p:spPr>
          <a:xfrm flipV="1">
            <a:off x="2541060" y="1977171"/>
            <a:ext cx="2112928" cy="45846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flipV="1">
            <a:off x="1171765" y="6561777"/>
            <a:ext cx="2738589" cy="17687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矩形 30"/>
          <p:cNvSpPr/>
          <p:nvPr/>
        </p:nvSpPr>
        <p:spPr>
          <a:xfrm flipV="1">
            <a:off x="181946" y="3887343"/>
            <a:ext cx="1874850" cy="3920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3" name="矩形 32"/>
          <p:cNvSpPr/>
          <p:nvPr/>
        </p:nvSpPr>
        <p:spPr>
          <a:xfrm flipV="1">
            <a:off x="1573656" y="3188242"/>
            <a:ext cx="1113300" cy="222104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35" name="直線箭頭接點 34"/>
          <p:cNvCxnSpPr>
            <a:stCxn id="14" idx="0"/>
            <a:endCxn id="31" idx="2"/>
          </p:cNvCxnSpPr>
          <p:nvPr/>
        </p:nvCxnSpPr>
        <p:spPr>
          <a:xfrm flipH="1">
            <a:off x="1119371" y="3422364"/>
            <a:ext cx="2294429" cy="4649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/>
          <p:cNvCxnSpPr>
            <a:endCxn id="33" idx="2"/>
          </p:cNvCxnSpPr>
          <p:nvPr/>
        </p:nvCxnSpPr>
        <p:spPr>
          <a:xfrm>
            <a:off x="1727231" y="2415029"/>
            <a:ext cx="403075" cy="7732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/>
          <p:cNvCxnSpPr>
            <a:stCxn id="31" idx="0"/>
          </p:cNvCxnSpPr>
          <p:nvPr/>
        </p:nvCxnSpPr>
        <p:spPr>
          <a:xfrm>
            <a:off x="1119371" y="4279419"/>
            <a:ext cx="826993" cy="22823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133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7 下午9.47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2" y="1522465"/>
            <a:ext cx="8233552" cy="51642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地圖操作</a:t>
            </a:r>
            <a:r>
              <a:rPr lang="en-US" altLang="zh-TW" dirty="0"/>
              <a:t>: </a:t>
            </a:r>
            <a:r>
              <a:rPr lang="zh-TW" altLang="en-US" dirty="0"/>
              <a:t>規劃顯示範圍</a:t>
            </a:r>
          </a:p>
        </p:txBody>
      </p:sp>
      <p:sp>
        <p:nvSpPr>
          <p:cNvPr id="12" name="矩形 11"/>
          <p:cNvSpPr/>
          <p:nvPr/>
        </p:nvSpPr>
        <p:spPr>
          <a:xfrm flipV="1">
            <a:off x="3314516" y="3723337"/>
            <a:ext cx="4967735" cy="58374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 flipV="1">
            <a:off x="3424163" y="2914508"/>
            <a:ext cx="3657126" cy="1618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29251" y="853152"/>
            <a:ext cx="8693313" cy="1298005"/>
          </a:xfrm>
        </p:spPr>
        <p:txBody>
          <a:bodyPr/>
          <a:lstStyle/>
          <a:p>
            <a:r>
              <a:rPr lang="cs-CZ" altLang="zh-TW" dirty="0" smtClean="0"/>
              <a:t>MyHouse:N25.035063,E121.575410</a:t>
            </a:r>
            <a:endParaRPr kumimoji="1" lang="zh-TW" altLang="en-US" dirty="0"/>
          </a:p>
        </p:txBody>
      </p:sp>
      <p:sp>
        <p:nvSpPr>
          <p:cNvPr id="15" name="爆炸 1 14"/>
          <p:cNvSpPr/>
          <p:nvPr/>
        </p:nvSpPr>
        <p:spPr>
          <a:xfrm>
            <a:off x="1341426" y="4843493"/>
            <a:ext cx="898726" cy="119115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4020345" y="2000869"/>
            <a:ext cx="3060944" cy="703502"/>
          </a:xfrm>
          <a:prstGeom prst="wedgeRectCallout">
            <a:avLst>
              <a:gd name="adj1" fmla="val -30610"/>
              <a:gd name="adj2" fmla="val 7838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1.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以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mapView.removeAnnotation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從在地圖上移除標記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3424163" y="3304454"/>
            <a:ext cx="3657126" cy="1618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7300578" y="2466824"/>
            <a:ext cx="1843421" cy="837630"/>
          </a:xfrm>
          <a:prstGeom prst="wedgeRectCallout">
            <a:avLst>
              <a:gd name="adj1" fmla="val -61792"/>
              <a:gd name="adj2" fmla="val 5439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2.mapView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自帶標記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位置於地圖上方法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厲害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!)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64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地圖操作</a:t>
            </a:r>
            <a:r>
              <a:rPr lang="en-US" altLang="zh-TW" dirty="0"/>
              <a:t>: </a:t>
            </a:r>
            <a:r>
              <a:rPr lang="zh-TW" altLang="en-US" dirty="0"/>
              <a:t>規劃顯示範圍</a:t>
            </a:r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137057" y="845432"/>
            <a:ext cx="9006943" cy="520285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從核心方法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MKCoordinateRegion</a:t>
            </a:r>
            <a:r>
              <a:rPr lang="en-US" altLang="zh-TW" dirty="0" smtClean="0"/>
              <a:t>)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>, 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 reference ( let = )</a:t>
            </a:r>
          </a:p>
          <a:p>
            <a:r>
              <a:rPr lang="zh-TW" altLang="en-US" dirty="0" smtClean="0"/>
              <a:t>欲規劃方法的參數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往上一行延伸程式碼</a:t>
            </a:r>
            <a:r>
              <a:rPr lang="en-US" altLang="zh-TW" dirty="0" smtClean="0"/>
              <a:t>. </a:t>
            </a:r>
          </a:p>
          <a:p>
            <a:r>
              <a:rPr lang="zh-TW" altLang="en-US" dirty="0" smtClean="0"/>
              <a:t>欲把結果作為輸入參數給別的方法使用</a:t>
            </a:r>
            <a:r>
              <a:rPr lang="en-US" altLang="zh-TW" dirty="0" smtClean="0"/>
              <a:t>,</a:t>
            </a:r>
            <a:r>
              <a:rPr lang="zh-TW" altLang="en-US" dirty="0" smtClean="0"/>
              <a:t>往下一行延伸程式碼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pPr marL="1428750" lvl="3" indent="-342900">
              <a:buFont typeface="Arial"/>
              <a:buChar char="•"/>
            </a:pPr>
            <a:r>
              <a:rPr kumimoji="1" lang="en-US" altLang="zh-TW" sz="2400" dirty="0" err="1"/>
              <a:t>MKMapView</a:t>
            </a:r>
            <a:endParaRPr kumimoji="1" lang="en-US" altLang="zh-TW" sz="2400" dirty="0"/>
          </a:p>
          <a:p>
            <a:pPr lvl="4">
              <a:buSzPct val="70000"/>
              <a:buFont typeface="Arial"/>
              <a:buChar char="•"/>
            </a:pPr>
            <a:r>
              <a:rPr kumimoji="1" lang="en-US" altLang="zh-TW" sz="2800" b="1" dirty="0" err="1" smtClean="0">
                <a:solidFill>
                  <a:srgbClr val="FF0000"/>
                </a:solidFill>
              </a:rPr>
              <a:t>MKCoordinateRegion</a:t>
            </a:r>
            <a:r>
              <a:rPr kumimoji="1" lang="en-US" altLang="zh-TW" sz="2800" b="1" dirty="0" smtClean="0">
                <a:solidFill>
                  <a:srgbClr val="FF0000"/>
                </a:solidFill>
              </a:rPr>
              <a:t>()</a:t>
            </a:r>
            <a:endParaRPr kumimoji="1" lang="en-US" altLang="zh-TW" sz="2800" b="1" dirty="0">
              <a:solidFill>
                <a:srgbClr val="FF0000"/>
              </a:solidFill>
            </a:endParaRPr>
          </a:p>
          <a:p>
            <a:pPr lvl="5">
              <a:buSzPct val="70000"/>
            </a:pPr>
            <a:r>
              <a:rPr kumimoji="1" lang="en-US" altLang="zh-TW" sz="2400" dirty="0" err="1" smtClean="0"/>
              <a:t>MKCoordinateSpan</a:t>
            </a:r>
            <a:r>
              <a:rPr kumimoji="1" lang="en-US" altLang="zh-TW" sz="2400" dirty="0" smtClean="0"/>
              <a:t>() </a:t>
            </a:r>
            <a:r>
              <a:rPr kumimoji="1" lang="en-US" altLang="zh-TW" sz="2400" dirty="0">
                <a:solidFill>
                  <a:schemeClr val="bg1">
                    <a:lumMod val="75000"/>
                  </a:schemeClr>
                </a:solidFill>
              </a:rPr>
              <a:t>+ CLLocationCoordinate2D</a:t>
            </a:r>
          </a:p>
          <a:p>
            <a:pPr lvl="6">
              <a:buSzPct val="70000"/>
            </a:pPr>
            <a:r>
              <a:rPr lang="en-US" altLang="zh-TW" sz="2400" dirty="0" err="1" smtClean="0">
                <a:sym typeface="Wingdings"/>
              </a:rPr>
              <a:t>CLLocationDelta</a:t>
            </a:r>
            <a:r>
              <a:rPr lang="en-US" altLang="zh-TW" sz="2400" dirty="0" smtClean="0">
                <a:sym typeface="Wingdings"/>
              </a:rPr>
              <a:t>()</a:t>
            </a:r>
            <a:endParaRPr kumimoji="1" lang="en-US" altLang="zh-TW" sz="2400" dirty="0"/>
          </a:p>
          <a:p>
            <a:pPr lvl="7">
              <a:buSzPct val="70000"/>
            </a:pPr>
            <a:r>
              <a:rPr kumimoji="1" lang="en-US" altLang="zh-TW" sz="2400" dirty="0" err="1" smtClean="0"/>
              <a:t>CLLocationDegree</a:t>
            </a:r>
            <a:endParaRPr lang="en-US" altLang="zh-TW" sz="2400" dirty="0" smtClean="0"/>
          </a:p>
        </p:txBody>
      </p:sp>
      <p:cxnSp>
        <p:nvCxnSpPr>
          <p:cNvPr id="13" name="直線箭頭接點 12"/>
          <p:cNvCxnSpPr/>
          <p:nvPr/>
        </p:nvCxnSpPr>
        <p:spPr>
          <a:xfrm>
            <a:off x="2174641" y="3664900"/>
            <a:ext cx="858233" cy="9656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 flipH="1" flipV="1">
            <a:off x="1397983" y="2815216"/>
            <a:ext cx="383761" cy="3745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爆炸 1 22"/>
          <p:cNvSpPr/>
          <p:nvPr/>
        </p:nvSpPr>
        <p:spPr>
          <a:xfrm>
            <a:off x="1717785" y="2219639"/>
            <a:ext cx="4897510" cy="1343552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6249809" y="2442436"/>
            <a:ext cx="621326" cy="601793"/>
          </a:xfrm>
          <a:prstGeom prst="ellipse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895440" y="2141540"/>
            <a:ext cx="621326" cy="601793"/>
          </a:xfrm>
          <a:prstGeom prst="ellipse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1863978" y="4144498"/>
            <a:ext cx="621326" cy="601793"/>
          </a:xfrm>
          <a:prstGeom prst="ellipse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904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7 下午9.47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2" y="1410485"/>
            <a:ext cx="8233552" cy="51642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地圖操作</a:t>
            </a:r>
            <a:r>
              <a:rPr lang="en-US" altLang="zh-TW" dirty="0"/>
              <a:t>: </a:t>
            </a:r>
            <a:r>
              <a:rPr lang="zh-TW" altLang="en-US" dirty="0"/>
              <a:t>規劃顯示範圍</a:t>
            </a:r>
          </a:p>
        </p:txBody>
      </p:sp>
      <p:sp>
        <p:nvSpPr>
          <p:cNvPr id="12" name="矩形 11"/>
          <p:cNvSpPr/>
          <p:nvPr/>
        </p:nvSpPr>
        <p:spPr>
          <a:xfrm flipV="1">
            <a:off x="3314516" y="3611357"/>
            <a:ext cx="4967735" cy="58374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165291" y="728785"/>
            <a:ext cx="8693313" cy="1298005"/>
          </a:xfrm>
        </p:spPr>
        <p:txBody>
          <a:bodyPr/>
          <a:lstStyle/>
          <a:p>
            <a:r>
              <a:rPr lang="zh-TW" altLang="en-US" dirty="0" smtClean="0"/>
              <a:t>程式碼</a:t>
            </a:r>
            <a:r>
              <a:rPr lang="en-US" altLang="zh-TW" dirty="0"/>
              <a:t>.</a:t>
            </a:r>
            <a:endParaRPr kumimoji="1" lang="zh-TW" altLang="en-US" dirty="0"/>
          </a:p>
        </p:txBody>
      </p:sp>
      <p:sp>
        <p:nvSpPr>
          <p:cNvPr id="15" name="爆炸 1 14"/>
          <p:cNvSpPr/>
          <p:nvPr/>
        </p:nvSpPr>
        <p:spPr>
          <a:xfrm>
            <a:off x="1341426" y="4731513"/>
            <a:ext cx="898726" cy="1191153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圖說文字 16"/>
          <p:cNvSpPr/>
          <p:nvPr/>
        </p:nvSpPr>
        <p:spPr>
          <a:xfrm>
            <a:off x="4388634" y="4432101"/>
            <a:ext cx="1829698" cy="837630"/>
          </a:xfrm>
          <a:prstGeom prst="wedgeRectCallout">
            <a:avLst>
              <a:gd name="adj1" fmla="val -19011"/>
              <a:gd name="adj2" fmla="val -8086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8.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補強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mapView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屬性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region,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資料在地圖上表現出來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689012" y="2060368"/>
            <a:ext cx="2974984" cy="837630"/>
          </a:xfrm>
          <a:prstGeom prst="wedgeRectCallout">
            <a:avLst>
              <a:gd name="adj1" fmla="val 43641"/>
              <a:gd name="adj2" fmla="val 16353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3.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呼叫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MKCoordinateSpan</a:t>
            </a:r>
            <a:r>
              <a:rPr kumimoji="1" lang="en-US" altLang="zh-TW" sz="1600" dirty="0">
                <a:solidFill>
                  <a:srgbClr val="FF0000"/>
                </a:solidFill>
              </a:rPr>
              <a:t> 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計算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結果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存入參考物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span</a:t>
            </a:r>
          </a:p>
          <a:p>
            <a:pPr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4.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往上一行規劃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degree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矩形圖說文字 18"/>
          <p:cNvSpPr/>
          <p:nvPr/>
        </p:nvSpPr>
        <p:spPr>
          <a:xfrm>
            <a:off x="4075962" y="2143247"/>
            <a:ext cx="3023601" cy="837630"/>
          </a:xfrm>
          <a:prstGeom prst="wedgeRectCallout">
            <a:avLst>
              <a:gd name="adj1" fmla="val -44465"/>
              <a:gd name="adj2" fmla="val 14717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SzPct val="70000"/>
              <a:buAutoNum type="arabicPeriod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呼叫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MKCoordinateRegion</a:t>
            </a:r>
            <a:r>
              <a:rPr kumimoji="1" lang="en-US" altLang="zh-TW" sz="1600" dirty="0">
                <a:solidFill>
                  <a:srgbClr val="FF0000"/>
                </a:solidFill>
              </a:rPr>
              <a:t> 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計算結果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存入參考物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region</a:t>
            </a:r>
          </a:p>
          <a:p>
            <a:pPr marL="342900" indent="-342900">
              <a:buSzPct val="70000"/>
              <a:buAutoNum type="arabicPeriod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往上一行規劃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span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矩形圖說文字 19"/>
          <p:cNvSpPr/>
          <p:nvPr/>
        </p:nvSpPr>
        <p:spPr>
          <a:xfrm>
            <a:off x="7099563" y="4305401"/>
            <a:ext cx="1324886" cy="426112"/>
          </a:xfrm>
          <a:prstGeom prst="wedgeRectCallout">
            <a:avLst>
              <a:gd name="adj1" fmla="val 20070"/>
              <a:gd name="adj2" fmla="val -10003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7.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回存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span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矩形圖說文字 20"/>
          <p:cNvSpPr/>
          <p:nvPr/>
        </p:nvSpPr>
        <p:spPr>
          <a:xfrm>
            <a:off x="5303483" y="3069662"/>
            <a:ext cx="1585926" cy="399821"/>
          </a:xfrm>
          <a:prstGeom prst="wedgeRectCallout">
            <a:avLst>
              <a:gd name="adj1" fmla="val -77714"/>
              <a:gd name="adj2" fmla="val 10527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5.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規劃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>
                <a:solidFill>
                  <a:srgbClr val="FF0000"/>
                </a:solidFill>
              </a:rPr>
              <a:t>degree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7060083" y="3069662"/>
            <a:ext cx="1585926" cy="399821"/>
          </a:xfrm>
          <a:prstGeom prst="wedgeRectCallout">
            <a:avLst>
              <a:gd name="adj1" fmla="val -511"/>
              <a:gd name="adj2" fmla="val 12356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>
                <a:solidFill>
                  <a:srgbClr val="FF0000"/>
                </a:solidFill>
              </a:rPr>
              <a:t>6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回存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degree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67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作業</a:t>
            </a:r>
            <a:endParaRPr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83252" y="845432"/>
            <a:ext cx="8625466" cy="520285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地圖顯示範圍與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sliderbar</a:t>
            </a:r>
            <a:r>
              <a:rPr lang="en-US" altLang="zh-TW" dirty="0" smtClean="0"/>
              <a:t> </a:t>
            </a:r>
            <a:r>
              <a:rPr lang="zh-TW" altLang="en-US" dirty="0" smtClean="0"/>
              <a:t>連動</a:t>
            </a:r>
            <a:r>
              <a:rPr lang="en-US" altLang="zh-TW" dirty="0" smtClean="0"/>
              <a:t>, </a:t>
            </a:r>
            <a:r>
              <a:rPr lang="zh-TW" altLang="en-US" dirty="0" smtClean="0"/>
              <a:t>確保</a:t>
            </a:r>
            <a:r>
              <a:rPr lang="en-US" altLang="zh-TW" dirty="0" smtClean="0"/>
              <a:t> user </a:t>
            </a:r>
            <a:r>
              <a:rPr lang="zh-TW" altLang="en-US" dirty="0" smtClean="0"/>
              <a:t>位置標記和餐廳標記同時顯示在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mapView</a:t>
            </a:r>
            <a:r>
              <a:rPr lang="en-US" altLang="zh-TW" dirty="0" smtClean="0"/>
              <a:t>  </a:t>
            </a:r>
            <a:r>
              <a:rPr lang="zh-TW" altLang="en-US" dirty="0" smtClean="0"/>
              <a:t>裡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顯示餐廳名</a:t>
            </a:r>
            <a:r>
              <a:rPr lang="en-US" altLang="zh-TW" dirty="0" smtClean="0"/>
              <a:t>, </a:t>
            </a:r>
            <a:r>
              <a:rPr lang="zh-TW" altLang="en-US" dirty="0" smtClean="0"/>
              <a:t>距離</a:t>
            </a:r>
            <a:r>
              <a:rPr lang="en-US" altLang="zh-TW" dirty="0" smtClean="0"/>
              <a:t>, </a:t>
            </a:r>
            <a:r>
              <a:rPr lang="zh-TW" altLang="en-US" dirty="0" smtClean="0"/>
              <a:t>步行時間</a:t>
            </a:r>
            <a:r>
              <a:rPr lang="en-US" altLang="zh-TW" dirty="0" smtClean="0"/>
              <a:t>, </a:t>
            </a:r>
            <a:r>
              <a:rPr lang="zh-TW" altLang="en-US" dirty="0" smtClean="0"/>
              <a:t>電話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zh-TW" altLang="en-US" dirty="0" smtClean="0"/>
              <a:t>加入打電話功能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0939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</a:t>
            </a:r>
            <a:endParaRPr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83252" y="845432"/>
            <a:ext cx="8625466" cy="652935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/>
              <a:t>搜尋到距離設定</a:t>
            </a:r>
            <a:r>
              <a:rPr lang="en-US" altLang="zh-TW" dirty="0" smtClean="0"/>
              <a:t>(0.4km)</a:t>
            </a:r>
            <a:r>
              <a:rPr lang="zh-TW" altLang="en-US" dirty="0" smtClean="0"/>
              <a:t>以外的餐廳</a:t>
            </a:r>
            <a:r>
              <a:rPr lang="en-US" altLang="zh-TW" dirty="0" smtClean="0"/>
              <a:t>(679m), </a:t>
            </a:r>
            <a:r>
              <a:rPr lang="zh-TW" altLang="en-US" dirty="0" smtClean="0"/>
              <a:t>精度預設為</a:t>
            </a:r>
            <a:r>
              <a:rPr lang="en-US" altLang="zh-TW" dirty="0" smtClean="0"/>
              <a:t> 100m.</a:t>
            </a:r>
          </a:p>
        </p:txBody>
      </p:sp>
      <p:pic>
        <p:nvPicPr>
          <p:cNvPr id="4" name="圖片 3" descr="螢幕快照 2017-03-19 上午10.1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7" y="1866723"/>
            <a:ext cx="7363719" cy="42729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1697241" y="2631278"/>
            <a:ext cx="943395" cy="3304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6479243" y="4909539"/>
            <a:ext cx="943395" cy="3304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9" name="直線箭頭接點 8"/>
          <p:cNvCxnSpPr>
            <a:endCxn id="8" idx="2"/>
          </p:cNvCxnSpPr>
          <p:nvPr/>
        </p:nvCxnSpPr>
        <p:spPr>
          <a:xfrm>
            <a:off x="2238601" y="2961685"/>
            <a:ext cx="4712340" cy="19478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爆炸 1 14"/>
          <p:cNvSpPr/>
          <p:nvPr/>
        </p:nvSpPr>
        <p:spPr>
          <a:xfrm>
            <a:off x="1067312" y="3381669"/>
            <a:ext cx="898726" cy="720566"/>
          </a:xfrm>
          <a:prstGeom prst="irregularSeal1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422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螢幕快照 2017-03-19 上午10.24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98" y="1781595"/>
            <a:ext cx="8380889" cy="4476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</a:t>
            </a:r>
            <a:endParaRPr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83252" y="763204"/>
            <a:ext cx="8625466" cy="65293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zh-TW" altLang="en-US" dirty="0" smtClean="0"/>
              <a:t>執行後在</a:t>
            </a:r>
            <a:r>
              <a:rPr lang="en-US" altLang="zh-TW" dirty="0" smtClean="0"/>
              <a:t> console </a:t>
            </a:r>
            <a:r>
              <a:rPr lang="zh-TW" altLang="en-US" dirty="0" smtClean="0"/>
              <a:t>看到結果</a:t>
            </a:r>
            <a:r>
              <a:rPr lang="en-US" altLang="zh-TW" dirty="0" smtClean="0"/>
              <a:t>,</a:t>
            </a:r>
            <a:r>
              <a:rPr lang="zh-TW" altLang="en-US" dirty="0" smtClean="0"/>
              <a:t>但是在模擬器上沒更新</a:t>
            </a:r>
            <a:r>
              <a:rPr lang="en-US" altLang="zh-TW" dirty="0" smtClean="0"/>
              <a:t>.</a:t>
            </a:r>
          </a:p>
        </p:txBody>
      </p:sp>
      <p:sp>
        <p:nvSpPr>
          <p:cNvPr id="6" name="矩形 5"/>
          <p:cNvSpPr/>
          <p:nvPr/>
        </p:nvSpPr>
        <p:spPr>
          <a:xfrm flipV="1">
            <a:off x="392898" y="3080166"/>
            <a:ext cx="1845703" cy="9307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Ç</a:t>
            </a:r>
            <a:r>
              <a:rPr kumimoji="1" lang="en-US" altLang="zh-TW" dirty="0" smtClean="0"/>
              <a:t>√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 flipV="1">
            <a:off x="3341265" y="4774591"/>
            <a:ext cx="5055773" cy="11366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Ç</a:t>
            </a:r>
            <a:r>
              <a:rPr kumimoji="1" lang="en-US" altLang="zh-TW" dirty="0" smtClean="0"/>
              <a:t>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1037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問題</a:t>
            </a:r>
            <a:endParaRPr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83252" y="845431"/>
            <a:ext cx="8625466" cy="589722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TW" dirty="0" smtClean="0"/>
              <a:t>Class </a:t>
            </a:r>
            <a:r>
              <a:rPr lang="en-US" altLang="zh-TW" dirty="0" err="1" smtClean="0"/>
              <a:t>UIViewController</a:t>
            </a:r>
            <a:r>
              <a:rPr lang="en-US" altLang="zh-TW" dirty="0" smtClean="0"/>
              <a:t>(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TW" dirty="0" smtClean="0"/>
              <a:t>{</a:t>
            </a:r>
            <a:r>
              <a:rPr lang="zh-TW" altLang="en-US" dirty="0" smtClean="0">
                <a:solidFill>
                  <a:srgbClr val="FF0000"/>
                </a:solidFill>
              </a:rPr>
              <a:t>定義</a:t>
            </a:r>
            <a:r>
              <a:rPr lang="en-US" altLang="zh-TW" dirty="0" smtClean="0">
                <a:solidFill>
                  <a:srgbClr val="FF0000"/>
                </a:solidFill>
              </a:rPr>
              <a:t> UI </a:t>
            </a:r>
            <a:r>
              <a:rPr lang="zh-TW" altLang="en-US" dirty="0" smtClean="0">
                <a:solidFill>
                  <a:srgbClr val="FF0000"/>
                </a:solidFill>
              </a:rPr>
              <a:t>物件</a:t>
            </a:r>
            <a:r>
              <a:rPr lang="en-US" altLang="zh-TW" dirty="0" smtClean="0"/>
              <a:t>}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TW" dirty="0" smtClean="0"/>
              <a:t>{</a:t>
            </a:r>
            <a:r>
              <a:rPr lang="zh-TW" altLang="en-US" dirty="0" smtClean="0"/>
              <a:t>按下按鈕</a:t>
            </a:r>
            <a:endParaRPr lang="en-US" altLang="zh-TW" dirty="0"/>
          </a:p>
          <a:p>
            <a:pPr marL="1428750" lvl="3" indent="-342900">
              <a:buSzPct val="70000"/>
              <a:buFont typeface="Arial"/>
              <a:buChar char="•"/>
            </a:pPr>
            <a:r>
              <a:rPr lang="en-US" altLang="zh-TW" sz="2400" dirty="0" smtClean="0"/>
              <a:t>{</a:t>
            </a:r>
            <a:r>
              <a:rPr lang="zh-TW" altLang="en-US" sz="2400" dirty="0" smtClean="0"/>
              <a:t>叫用定位工具</a:t>
            </a:r>
            <a:r>
              <a:rPr lang="en-US" altLang="zh-TW" sz="2400" dirty="0" smtClean="0"/>
              <a:t>  </a:t>
            </a:r>
            <a:r>
              <a:rPr lang="en-US" altLang="zh-TW" sz="2400" dirty="0" err="1" smtClean="0"/>
              <a:t>MyLocationManager</a:t>
            </a:r>
            <a:r>
              <a:rPr lang="en-US" altLang="zh-TW" sz="2400" dirty="0" smtClean="0"/>
              <a:t> closure({</a:t>
            </a:r>
          </a:p>
          <a:p>
            <a:pPr marL="1885950" lvl="4" indent="-342900">
              <a:buSzPct val="70000"/>
              <a:buFont typeface="Arial"/>
              <a:buChar char="•"/>
            </a:pPr>
            <a:r>
              <a:rPr lang="zh-TW" altLang="en-US" sz="2400" dirty="0" smtClean="0"/>
              <a:t>叫用網路下載資料工具</a:t>
            </a:r>
            <a:r>
              <a:rPr lang="en-US" altLang="zh-TW" sz="2400" dirty="0" smtClean="0"/>
              <a:t> closure({</a:t>
            </a:r>
          </a:p>
          <a:p>
            <a:pPr marL="2343150" lvl="5" indent="-342900">
              <a:buSzPct val="70000"/>
            </a:pPr>
            <a:r>
              <a:rPr lang="zh-TW" altLang="en-US" sz="2400" dirty="0" smtClean="0"/>
              <a:t>叫用</a:t>
            </a:r>
            <a:r>
              <a:rPr lang="en-US" altLang="zh-TW" sz="2400" dirty="0" smtClean="0"/>
              <a:t> JSON </a:t>
            </a:r>
            <a:r>
              <a:rPr lang="zh-TW" altLang="en-US" sz="2400" dirty="0" smtClean="0"/>
              <a:t>資料轉換工具</a:t>
            </a:r>
            <a:r>
              <a:rPr lang="en-US" altLang="zh-TW" sz="2400" dirty="0" smtClean="0"/>
              <a:t>{</a:t>
            </a:r>
          </a:p>
          <a:p>
            <a:pPr marL="2800350" lvl="6" indent="-342900">
              <a:buSzPct val="70000"/>
            </a:pPr>
            <a:r>
              <a:rPr lang="zh-TW" altLang="en-US" sz="2400" dirty="0" smtClean="0"/>
              <a:t>叫用地圖規劃工具</a:t>
            </a:r>
            <a:endParaRPr lang="en-US" altLang="zh-TW" sz="2400" dirty="0" smtClean="0"/>
          </a:p>
          <a:p>
            <a:pPr marL="2800350" lvl="6" indent="-342900">
              <a:buSzPct val="70000"/>
            </a:pPr>
            <a:r>
              <a:rPr lang="zh-TW" altLang="en-US" sz="2400" dirty="0" smtClean="0"/>
              <a:t>取回地圖規劃數據</a:t>
            </a:r>
            <a:r>
              <a:rPr lang="en-US" altLang="zh-TW" sz="2400" dirty="0" smtClean="0"/>
              <a:t> closure({})</a:t>
            </a:r>
          </a:p>
          <a:p>
            <a:pPr marL="2800350" lvl="6" indent="-342900">
              <a:buSzPct val="70000"/>
            </a:pPr>
            <a:r>
              <a:rPr lang="zh-TW" altLang="en-US" sz="2400" b="1" dirty="0" smtClean="0">
                <a:solidFill>
                  <a:srgbClr val="FF0000"/>
                </a:solidFill>
              </a:rPr>
              <a:t>更新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 UI label 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變數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marL="2343150" lvl="5" indent="-342900">
              <a:buSzPct val="70000"/>
            </a:pPr>
            <a:r>
              <a:rPr lang="en-US" altLang="zh-TW" sz="2400" dirty="0" smtClean="0"/>
              <a:t>} //End of JSON data transfer function</a:t>
            </a:r>
          </a:p>
          <a:p>
            <a:pPr marL="1885950" lvl="4" indent="-342900">
              <a:buSzPct val="70000"/>
              <a:buFont typeface="Arial"/>
              <a:buChar char="•"/>
            </a:pPr>
            <a:r>
              <a:rPr lang="en-US" altLang="zh-TW" sz="2400" dirty="0" smtClean="0"/>
              <a:t>} )//End of </a:t>
            </a:r>
            <a:r>
              <a:rPr lang="en-US" altLang="zh-TW" sz="2400" dirty="0" err="1" smtClean="0"/>
              <a:t>datatask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設定</a:t>
            </a:r>
            <a:r>
              <a:rPr lang="en-US" altLang="zh-TW" sz="2400" dirty="0" smtClean="0"/>
              <a:t> closure</a:t>
            </a:r>
          </a:p>
          <a:p>
            <a:pPr marL="1885950" lvl="4" indent="-342900">
              <a:buSzPct val="70000"/>
              <a:buFont typeface="Arial"/>
              <a:buChar char="•"/>
            </a:pPr>
            <a:r>
              <a:rPr lang="en-US" altLang="zh-TW" sz="2400" dirty="0" err="1" smtClean="0"/>
              <a:t>task.resume</a:t>
            </a:r>
            <a:endParaRPr lang="en-US" altLang="zh-TW" sz="2400" dirty="0" smtClean="0"/>
          </a:p>
          <a:p>
            <a:pPr marL="1428750" lvl="3" indent="-342900">
              <a:buSzPct val="70000"/>
              <a:buFont typeface="Arial"/>
              <a:buChar char="•"/>
            </a:pPr>
            <a:r>
              <a:rPr lang="en-US" altLang="zh-TW" sz="2400" dirty="0" smtClean="0"/>
              <a:t>}) // End of </a:t>
            </a:r>
            <a:r>
              <a:rPr lang="en-US" altLang="zh-TW" sz="2400" dirty="0" err="1" smtClean="0"/>
              <a:t>MyLocationManager</a:t>
            </a:r>
            <a:r>
              <a:rPr lang="en-US" altLang="zh-TW" sz="2400" dirty="0" smtClean="0"/>
              <a:t> closure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TW" dirty="0" smtClean="0"/>
              <a:t>} // End of </a:t>
            </a:r>
            <a:r>
              <a:rPr lang="zh-TW" altLang="en-US" dirty="0" smtClean="0"/>
              <a:t>按下按鈕</a:t>
            </a:r>
            <a:r>
              <a:rPr lang="en-US" altLang="zh-TW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altLang="zh-TW" dirty="0"/>
              <a:t>}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7" name="矩形 6"/>
          <p:cNvSpPr/>
          <p:nvPr/>
        </p:nvSpPr>
        <p:spPr>
          <a:xfrm flipV="1">
            <a:off x="2966643" y="3824406"/>
            <a:ext cx="2579606" cy="3874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Ç</a:t>
            </a:r>
            <a:r>
              <a:rPr kumimoji="1" lang="en-US" altLang="zh-TW" dirty="0" smtClean="0"/>
              <a:t>√</a:t>
            </a:r>
            <a:endParaRPr kumimoji="1" lang="zh-TW" altLang="en-US" dirty="0"/>
          </a:p>
        </p:txBody>
      </p:sp>
      <p:cxnSp>
        <p:nvCxnSpPr>
          <p:cNvPr id="13" name="曲線接點 12"/>
          <p:cNvCxnSpPr/>
          <p:nvPr/>
        </p:nvCxnSpPr>
        <p:spPr>
          <a:xfrm rot="10800000" flipV="1">
            <a:off x="3791917" y="4211874"/>
            <a:ext cx="1443671" cy="904502"/>
          </a:xfrm>
          <a:prstGeom prst="curvedConnector3">
            <a:avLst>
              <a:gd name="adj1" fmla="val 25949"/>
            </a:avLst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7" idx="2"/>
          </p:cNvCxnSpPr>
          <p:nvPr/>
        </p:nvCxnSpPr>
        <p:spPr>
          <a:xfrm flipH="1" flipV="1">
            <a:off x="2430481" y="1617140"/>
            <a:ext cx="1825965" cy="2207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5299548" y="580273"/>
            <a:ext cx="2974984" cy="1237868"/>
          </a:xfrm>
          <a:prstGeom prst="wedgeRectCallout">
            <a:avLst>
              <a:gd name="adj1" fmla="val 25827"/>
              <a:gd name="adj2" fmla="val 4913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70000"/>
            </a:pPr>
            <a:r>
              <a:rPr kumimoji="1" lang="en-US" altLang="zh-TW" dirty="0" smtClean="0">
                <a:solidFill>
                  <a:srgbClr val="FF0000"/>
                </a:solidFill>
              </a:rPr>
              <a:t>3.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各需求功能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規劃在程式碼的哪一段實現</a:t>
            </a:r>
            <a:r>
              <a:rPr kumimoji="1" lang="en-US" altLang="zh-TW" dirty="0" smtClean="0">
                <a:solidFill>
                  <a:srgbClr val="FF0000"/>
                </a:solidFill>
              </a:rPr>
              <a:t>?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是很難決定的一件事情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115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程式碼執行的順序</a:t>
            </a:r>
            <a:endParaRPr lang="zh-TW" altLang="en-US" dirty="0"/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283252" y="845431"/>
            <a:ext cx="8625466" cy="5897221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按下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去哪兒吃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按鈕</a:t>
            </a:r>
            <a:endParaRPr lang="zh-TW" altLang="en-US" dirty="0"/>
          </a:p>
          <a:p>
            <a:r>
              <a:rPr lang="zh-TW" altLang="en-US" dirty="0" smtClean="0"/>
              <a:t>呼叫</a:t>
            </a:r>
            <a:r>
              <a:rPr lang="zh-TW" altLang="en-US" dirty="0"/>
              <a:t>定位 </a:t>
            </a:r>
            <a:r>
              <a:rPr lang="en-US" altLang="zh-TW" dirty="0"/>
              <a:t>subclass </a:t>
            </a:r>
            <a:r>
              <a:rPr lang="en-US" altLang="zh-TW" dirty="0" err="1"/>
              <a:t>MyLocationManager</a:t>
            </a:r>
            <a:r>
              <a:rPr lang="en-US" altLang="zh-TW" dirty="0"/>
              <a:t> </a:t>
            </a:r>
            <a:r>
              <a:rPr lang="zh-TW" altLang="en-US" dirty="0"/>
              <a:t>定位</a:t>
            </a:r>
          </a:p>
          <a:p>
            <a:r>
              <a:rPr lang="zh-TW" altLang="en-US" dirty="0" smtClean="0"/>
              <a:t>等待這</a:t>
            </a:r>
            <a:r>
              <a:rPr lang="zh-TW" altLang="en-US" dirty="0"/>
              <a:t>個非同步事件取得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,</a:t>
            </a:r>
            <a:r>
              <a:rPr lang="zh-TW" altLang="en-US" dirty="0" smtClean="0"/>
              <a:t>此</a:t>
            </a:r>
            <a:r>
              <a:rPr lang="zh-TW" altLang="en-US" dirty="0"/>
              <a:t>時 </a:t>
            </a:r>
            <a:r>
              <a:rPr lang="en-US" altLang="zh-TW" dirty="0"/>
              <a:t>user </a:t>
            </a:r>
            <a:r>
              <a:rPr lang="zh-TW" altLang="en-US" dirty="0"/>
              <a:t>看不到什麼 可以去玩其他程式</a:t>
            </a:r>
          </a:p>
          <a:p>
            <a:r>
              <a:rPr lang="zh-TW" altLang="en-US" dirty="0" smtClean="0"/>
              <a:t>取得</a:t>
            </a:r>
            <a:r>
              <a:rPr lang="zh-TW" altLang="en-US" dirty="0"/>
              <a:t>定位</a:t>
            </a:r>
          </a:p>
          <a:p>
            <a:r>
              <a:rPr lang="zh-TW" altLang="en-US" dirty="0" smtClean="0"/>
              <a:t>處</a:t>
            </a:r>
            <a:r>
              <a:rPr lang="zh-TW" altLang="en-US" dirty="0"/>
              <a:t>理 </a:t>
            </a:r>
            <a:r>
              <a:rPr lang="en-US" altLang="zh-TW" dirty="0" err="1"/>
              <a:t>completionHandler</a:t>
            </a:r>
            <a:r>
              <a:rPr lang="en-US" altLang="zh-TW" dirty="0"/>
              <a:t>, </a:t>
            </a:r>
            <a:r>
              <a:rPr lang="zh-TW" altLang="en-US" dirty="0"/>
              <a:t>呼叫網路下載物件 </a:t>
            </a:r>
            <a:r>
              <a:rPr lang="en-US" altLang="zh-TW" dirty="0" err="1"/>
              <a:t>URLSession</a:t>
            </a:r>
            <a:endParaRPr lang="en-US" altLang="zh-TW" dirty="0"/>
          </a:p>
          <a:p>
            <a:r>
              <a:rPr lang="en-US" altLang="zh-TW" dirty="0" err="1" smtClean="0"/>
              <a:t>task.resume</a:t>
            </a:r>
            <a:endParaRPr lang="en-US" altLang="zh-TW" dirty="0"/>
          </a:p>
          <a:p>
            <a:r>
              <a:rPr lang="zh-TW" altLang="en-US" dirty="0" smtClean="0"/>
              <a:t>等待這</a:t>
            </a:r>
            <a:r>
              <a:rPr lang="zh-TW" altLang="en-US" dirty="0"/>
              <a:t>個非同步事件取得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,</a:t>
            </a:r>
            <a:r>
              <a:rPr lang="zh-TW" altLang="en-US" dirty="0" smtClean="0"/>
              <a:t>此</a:t>
            </a:r>
            <a:r>
              <a:rPr lang="zh-TW" altLang="en-US" dirty="0"/>
              <a:t>時 </a:t>
            </a:r>
            <a:r>
              <a:rPr lang="en-US" altLang="zh-TW" dirty="0"/>
              <a:t>user </a:t>
            </a:r>
            <a:r>
              <a:rPr lang="zh-TW" altLang="en-US" dirty="0"/>
              <a:t>看不到什麼 可以去玩其他程式</a:t>
            </a:r>
          </a:p>
          <a:p>
            <a:r>
              <a:rPr lang="zh-TW" altLang="en-US" dirty="0" smtClean="0"/>
              <a:t>取得網站</a:t>
            </a:r>
            <a:r>
              <a:rPr lang="zh-TW" altLang="en-US" dirty="0"/>
              <a:t>資料 </a:t>
            </a:r>
          </a:p>
          <a:p>
            <a:r>
              <a:rPr lang="zh-TW" altLang="en-US" dirty="0" smtClean="0"/>
              <a:t>處</a:t>
            </a:r>
            <a:r>
              <a:rPr lang="zh-TW" altLang="en-US" dirty="0"/>
              <a:t>理 </a:t>
            </a:r>
            <a:r>
              <a:rPr lang="en-US" altLang="zh-TW" dirty="0" err="1"/>
              <a:t>completionHandler</a:t>
            </a:r>
            <a:r>
              <a:rPr lang="en-US" altLang="zh-TW" dirty="0"/>
              <a:t>, </a:t>
            </a:r>
            <a:r>
              <a:rPr lang="zh-TW" altLang="en-US" dirty="0"/>
              <a:t>叫用 </a:t>
            </a:r>
            <a:r>
              <a:rPr lang="en-US" altLang="zh-TW" dirty="0" err="1"/>
              <a:t>JSONSerialization</a:t>
            </a:r>
            <a:r>
              <a:rPr lang="en-US" altLang="zh-TW" dirty="0"/>
              <a:t> </a:t>
            </a:r>
            <a:r>
              <a:rPr lang="zh-TW" altLang="en-US" dirty="0"/>
              <a:t>轉換格式</a:t>
            </a:r>
          </a:p>
          <a:p>
            <a:r>
              <a:rPr lang="zh-TW" altLang="en-US" dirty="0" smtClean="0"/>
              <a:t>叫用地圖規劃</a:t>
            </a:r>
            <a:r>
              <a:rPr lang="zh-TW" altLang="en-US" dirty="0"/>
              <a:t>工具</a:t>
            </a:r>
          </a:p>
          <a:p>
            <a:r>
              <a:rPr lang="zh-TW" altLang="ro-RO" dirty="0" smtClean="0"/>
              <a:t>呼叫 </a:t>
            </a:r>
            <a:r>
              <a:rPr lang="ro-RO" altLang="zh-TW" dirty="0"/>
              <a:t>CalculateETA </a:t>
            </a:r>
            <a:r>
              <a:rPr lang="zh-TW" altLang="ro-RO" dirty="0"/>
              <a:t>屬性拿規劃結果</a:t>
            </a:r>
          </a:p>
          <a:p>
            <a:r>
              <a:rPr lang="zh-TW" altLang="en-US" dirty="0" smtClean="0"/>
              <a:t>等待這</a:t>
            </a:r>
            <a:r>
              <a:rPr lang="zh-TW" altLang="en-US" dirty="0"/>
              <a:t>個非同步事件取得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,</a:t>
            </a:r>
            <a:r>
              <a:rPr lang="zh-TW" altLang="en-US" dirty="0" smtClean="0"/>
              <a:t>此</a:t>
            </a:r>
            <a:r>
              <a:rPr lang="zh-TW" altLang="en-US" dirty="0"/>
              <a:t>時 </a:t>
            </a:r>
            <a:r>
              <a:rPr lang="en-US" altLang="zh-TW" dirty="0"/>
              <a:t>user </a:t>
            </a:r>
            <a:r>
              <a:rPr lang="zh-TW" altLang="en-US" dirty="0"/>
              <a:t>看不到什麼 可以去玩其他程式</a:t>
            </a:r>
          </a:p>
          <a:p>
            <a:r>
              <a:rPr lang="zh-CHT" altLang="en-US" dirty="0" smtClean="0"/>
              <a:t>拿</a:t>
            </a:r>
            <a:r>
              <a:rPr lang="zh-CHT" altLang="en-US" dirty="0"/>
              <a:t>到結果</a:t>
            </a:r>
          </a:p>
          <a:p>
            <a:r>
              <a:rPr lang="zh-CHT" altLang="en-US" dirty="0" smtClean="0"/>
              <a:t>處</a:t>
            </a:r>
            <a:r>
              <a:rPr lang="zh-CHT" altLang="en-US" dirty="0"/>
              <a:t>理 </a:t>
            </a:r>
            <a:r>
              <a:rPr lang="en-US" altLang="zh-CHT" dirty="0" err="1"/>
              <a:t>completionHandler</a:t>
            </a:r>
            <a:r>
              <a:rPr lang="en-US" altLang="zh-CHT" dirty="0"/>
              <a:t>, </a:t>
            </a:r>
            <a:r>
              <a:rPr lang="zh-CHT" altLang="en-US" dirty="0"/>
              <a:t>規劃地圖標記</a:t>
            </a:r>
          </a:p>
          <a:p>
            <a:r>
              <a:rPr lang="zh-TW" altLang="nb-NO" dirty="0" smtClean="0"/>
              <a:t>更新 </a:t>
            </a:r>
            <a:r>
              <a:rPr lang="nb-NO" altLang="zh-TW" dirty="0"/>
              <a:t>UI </a:t>
            </a:r>
            <a:r>
              <a:rPr lang="nb-NO" altLang="zh-TW" dirty="0" err="1"/>
              <a:t>Label</a:t>
            </a:r>
            <a:endParaRPr lang="nb-NO" altLang="zh-TW" dirty="0"/>
          </a:p>
          <a:p>
            <a:r>
              <a:rPr lang="zh-CHT" altLang="en-US" dirty="0" smtClean="0"/>
              <a:t>程式</a:t>
            </a:r>
            <a:r>
              <a:rPr lang="zh-CHT" altLang="en-US" dirty="0"/>
              <a:t>結束</a:t>
            </a:r>
            <a:endParaRPr lang="en-US" altLang="zh-TW" dirty="0" smtClean="0"/>
          </a:p>
        </p:txBody>
      </p:sp>
      <p:sp>
        <p:nvSpPr>
          <p:cNvPr id="27" name="矩形圖說文字 26"/>
          <p:cNvSpPr/>
          <p:nvPr/>
        </p:nvSpPr>
        <p:spPr>
          <a:xfrm>
            <a:off x="5262997" y="5043284"/>
            <a:ext cx="3881003" cy="1699368"/>
          </a:xfrm>
          <a:prstGeom prst="wedgeRectCallout">
            <a:avLst>
              <a:gd name="adj1" fmla="val 25827"/>
              <a:gd name="adj2" fmla="val 4913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通常非同步處理時間很短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所以我們不會期</a:t>
            </a:r>
            <a:r>
              <a:rPr lang="zh-TW" altLang="en-US" dirty="0">
                <a:solidFill>
                  <a:srgbClr val="FF0000"/>
                </a:solidFill>
              </a:rPr>
              <a:t>望使用者會去玩其他</a:t>
            </a:r>
            <a:r>
              <a:rPr lang="zh-TW" altLang="en-US" dirty="0" smtClean="0">
                <a:solidFill>
                  <a:srgbClr val="FF0000"/>
                </a:solidFill>
              </a:rPr>
              <a:t>程式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這</a:t>
            </a:r>
            <a:r>
              <a:rPr lang="zh-TW" altLang="en-US" dirty="0">
                <a:solidFill>
                  <a:srgbClr val="FF0000"/>
                </a:solidFill>
              </a:rPr>
              <a:t>時候</a:t>
            </a:r>
            <a:r>
              <a:rPr lang="en-US" altLang="zh-TW" dirty="0">
                <a:solidFill>
                  <a:srgbClr val="FF0000"/>
                </a:solidFill>
              </a:rPr>
              <a:t>user</a:t>
            </a:r>
            <a:r>
              <a:rPr lang="zh-TW" altLang="en-US" dirty="0">
                <a:solidFill>
                  <a:srgbClr val="FF0000"/>
                </a:solidFill>
              </a:rPr>
              <a:t>當</a:t>
            </a:r>
            <a:r>
              <a:rPr lang="zh-TW" altLang="en-US" dirty="0" smtClean="0">
                <a:solidFill>
                  <a:srgbClr val="FF0000"/>
                </a:solidFill>
              </a:rPr>
              <a:t>然不會看到什麼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通常的做法會是顯示像是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</a:rPr>
              <a:t>讀取中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請稍候</a:t>
            </a:r>
            <a:r>
              <a:rPr lang="en-US" altLang="zh-TW" dirty="0" smtClean="0">
                <a:solidFill>
                  <a:srgbClr val="FF0000"/>
                </a:solidFill>
              </a:rPr>
              <a:t>”.</a:t>
            </a:r>
            <a:r>
              <a:rPr lang="en-US" altLang="zh-TW" dirty="0">
                <a:solidFill>
                  <a:srgbClr val="FF0000"/>
                </a:solidFill>
              </a:rPr>
              <a:t>.. </a:t>
            </a:r>
            <a:r>
              <a:rPr lang="zh-TW" altLang="en-US" dirty="0" smtClean="0">
                <a:solidFill>
                  <a:srgbClr val="FF0000"/>
                </a:solidFill>
              </a:rPr>
              <a:t>相關字樣</a:t>
            </a:r>
            <a:r>
              <a:rPr lang="en-US" altLang="zh-TW" dirty="0" smtClean="0">
                <a:solidFill>
                  <a:srgbClr val="FF0000"/>
                </a:solidFill>
              </a:rPr>
              <a:t>,</a:t>
            </a:r>
            <a:r>
              <a:rPr lang="zh-TW" altLang="en-US" dirty="0" smtClean="0">
                <a:solidFill>
                  <a:srgbClr val="FF0000"/>
                </a:solidFill>
              </a:rPr>
              <a:t>要不</a:t>
            </a:r>
            <a:r>
              <a:rPr lang="zh-TW" altLang="en-US" dirty="0">
                <a:solidFill>
                  <a:srgbClr val="FF0000"/>
                </a:solidFill>
              </a:rPr>
              <a:t>然使用者可能會覺得</a:t>
            </a:r>
            <a:r>
              <a:rPr lang="en-US" altLang="zh-TW" dirty="0">
                <a:solidFill>
                  <a:srgbClr val="FF0000"/>
                </a:solidFill>
              </a:rPr>
              <a:t>app</a:t>
            </a:r>
            <a:r>
              <a:rPr lang="zh-TW" altLang="en-US" dirty="0">
                <a:solidFill>
                  <a:srgbClr val="FF0000"/>
                </a:solidFill>
              </a:rPr>
              <a:t>當掉了～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62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16 上午11.03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4307131"/>
            <a:ext cx="6032500" cy="2091110"/>
          </a:xfrm>
          <a:prstGeom prst="rect">
            <a:avLst/>
          </a:prstGeom>
        </p:spPr>
      </p:pic>
      <p:pic>
        <p:nvPicPr>
          <p:cNvPr id="5" name="圖片 4" descr="螢幕快照 2017-03-16 上午10.57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1"/>
            <a:ext cx="5589799" cy="26036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371" y="794680"/>
            <a:ext cx="8914749" cy="48607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叫用</a:t>
            </a:r>
            <a:r>
              <a:rPr lang="en-US" altLang="zh-TW" dirty="0" smtClean="0">
                <a:sym typeface="Wingdings" panose="05000000000000000000" pitchFamily="2" charset="2"/>
              </a:rPr>
              <a:t>  </a:t>
            </a:r>
            <a:r>
              <a:rPr lang="en-US" altLang="zh-TW" dirty="0" err="1" smtClean="0">
                <a:sym typeface="Wingdings" panose="05000000000000000000" pitchFamily="2" charset="2"/>
              </a:rPr>
              <a:t>URLSession</a:t>
            </a:r>
            <a:r>
              <a:rPr lang="en-US" altLang="zh-TW" dirty="0" smtClean="0">
                <a:sym typeface="Wingdings" panose="05000000000000000000" pitchFamily="2" charset="2"/>
              </a:rPr>
              <a:t>. </a:t>
            </a:r>
            <a:r>
              <a:rPr lang="zh-TW" altLang="en-US" dirty="0" smtClean="0">
                <a:sym typeface="Wingdings" panose="05000000000000000000" pitchFamily="2" charset="2"/>
              </a:rPr>
              <a:t>讓</a:t>
            </a:r>
            <a:r>
              <a:rPr lang="en-US" altLang="zh-TW" dirty="0" smtClean="0">
                <a:sym typeface="Wingdings" panose="05000000000000000000" pitchFamily="2" charset="2"/>
              </a:rPr>
              <a:t>  swift </a:t>
            </a:r>
            <a:r>
              <a:rPr lang="zh-TW" altLang="en-US" dirty="0" smtClean="0">
                <a:sym typeface="Wingdings" panose="05000000000000000000" pitchFamily="2" charset="2"/>
              </a:rPr>
              <a:t>引導我選擇可以用的指令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/>
              </a:rPr>
              <a:t> shared</a:t>
            </a:r>
            <a:endParaRPr lang="en-US" altLang="zh-TW" dirty="0" smtClean="0"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1076855" y="2675743"/>
            <a:ext cx="1951905" cy="26724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3111499" y="6199982"/>
            <a:ext cx="5970879" cy="1900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229251" y="5311112"/>
            <a:ext cx="2651948" cy="991420"/>
          </a:xfrm>
          <a:prstGeom prst="wedgeRectCallout">
            <a:avLst>
              <a:gd name="adj1" fmla="val 57322"/>
              <a:gd name="adj2" fmla="val 5123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err="1" smtClean="0">
                <a:solidFill>
                  <a:srgbClr val="FF0000"/>
                </a:solidFill>
              </a:rPr>
              <a:t>DataType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URLSessionTask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(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可以想像是一個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structure: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自訂的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Datatype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),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自動略掉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shared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3795430" y="2532185"/>
            <a:ext cx="2029825" cy="567966"/>
          </a:xfrm>
          <a:prstGeom prst="wedgeRectCallout">
            <a:avLst>
              <a:gd name="adj1" fmla="val -83728"/>
              <a:gd name="adj2" fmla="val 1120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Shared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URLSession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定義的方法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6295494" y="4029518"/>
            <a:ext cx="2722300" cy="1281594"/>
          </a:xfrm>
          <a:prstGeom prst="wedgeRectCallout">
            <a:avLst>
              <a:gd name="adj1" fmla="val -17302"/>
              <a:gd name="adj2" fmla="val 11642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選擇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“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dataTask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()”,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而且有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completionHandler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的一個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因為下載完成之後會回傳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(call back)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下載的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data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4810343" y="5679665"/>
            <a:ext cx="1951905" cy="1687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1822626" y="4463984"/>
            <a:ext cx="2197536" cy="638098"/>
          </a:xfrm>
          <a:prstGeom prst="wedgeRectCallout">
            <a:avLst>
              <a:gd name="adj1" fmla="val 85108"/>
              <a:gd name="adj2" fmla="val 13805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設一個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reference,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同時查核他的資料型別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10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18 下午5.13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8" y="1345664"/>
            <a:ext cx="4062247" cy="2716205"/>
          </a:xfrm>
          <a:prstGeom prst="rect">
            <a:avLst/>
          </a:prstGeom>
        </p:spPr>
      </p:pic>
      <p:pic>
        <p:nvPicPr>
          <p:cNvPr id="5" name="圖片 4" descr="螢幕快照 2017-03-18 下午5.14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27" y="3817595"/>
            <a:ext cx="5759533" cy="29509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8607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續前一頁</a:t>
            </a:r>
            <a:r>
              <a:rPr lang="en-US" altLang="zh-TW" dirty="0" smtClean="0">
                <a:sym typeface="Wingdings" panose="05000000000000000000" pitchFamily="2" charset="2"/>
              </a:rPr>
              <a:t>,</a:t>
            </a:r>
            <a:r>
              <a:rPr lang="zh-TW" altLang="en-US" dirty="0" smtClean="0">
                <a:sym typeface="Wingdings" panose="05000000000000000000" pitchFamily="2" charset="2"/>
              </a:rPr>
              <a:t>叫</a:t>
            </a:r>
            <a:r>
              <a:rPr lang="zh-TW" altLang="en-US" dirty="0">
                <a:sym typeface="Wingdings" panose="05000000000000000000" pitchFamily="2" charset="2"/>
              </a:rPr>
              <a:t>用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 err="1" smtClean="0">
                <a:sym typeface="Wingdings" panose="05000000000000000000" pitchFamily="2" charset="2"/>
              </a:rPr>
              <a:t>data</a:t>
            </a:r>
            <a:r>
              <a:rPr lang="en-US" altLang="zh-TW" dirty="0" err="1" smtClean="0">
                <a:sym typeface="Wingdings"/>
              </a:rPr>
              <a:t>Task</a:t>
            </a:r>
            <a:r>
              <a:rPr lang="en-US" altLang="zh-TW" dirty="0" smtClean="0">
                <a:sym typeface="Wingdings"/>
              </a:rPr>
              <a:t>().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118318" y="1600347"/>
            <a:ext cx="1679611" cy="5448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4614354" y="5708918"/>
            <a:ext cx="3872982" cy="3374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 flipV="1">
            <a:off x="3263127" y="3602873"/>
            <a:ext cx="641363" cy="15990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6" name="直線箭頭接點 15"/>
          <p:cNvCxnSpPr>
            <a:stCxn id="13" idx="3"/>
            <a:endCxn id="9" idx="2"/>
          </p:cNvCxnSpPr>
          <p:nvPr/>
        </p:nvCxnSpPr>
        <p:spPr>
          <a:xfrm>
            <a:off x="3904490" y="3682826"/>
            <a:ext cx="2646355" cy="20260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24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螢幕快照 2017-03-18 下午5.50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1" y="1528094"/>
            <a:ext cx="4461517" cy="3864412"/>
          </a:xfrm>
          <a:prstGeom prst="rect">
            <a:avLst/>
          </a:prstGeom>
        </p:spPr>
      </p:pic>
      <p:pic>
        <p:nvPicPr>
          <p:cNvPr id="18" name="圖片 17" descr="螢幕快照 2017-03-18 下午5.50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88" y="3460300"/>
            <a:ext cx="3969943" cy="33976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從網路下載資料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4"/>
            <a:ext cx="8693313" cy="486073"/>
          </a:xfrm>
        </p:spPr>
        <p:txBody>
          <a:bodyPr>
            <a:normAutofit/>
          </a:bodyPr>
          <a:lstStyle/>
          <a:p>
            <a:r>
              <a:rPr lang="zh-TW" altLang="en-US" dirty="0">
                <a:sym typeface="Wingdings" panose="05000000000000000000" pitchFamily="2" charset="2"/>
              </a:rPr>
              <a:t>叫</a:t>
            </a:r>
            <a:r>
              <a:rPr lang="zh-TW" altLang="en-US" dirty="0" smtClean="0">
                <a:sym typeface="Wingdings" panose="05000000000000000000" pitchFamily="2" charset="2"/>
              </a:rPr>
              <a:t>用</a:t>
            </a:r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en-US" altLang="zh-TW" dirty="0" err="1" smtClean="0">
                <a:sym typeface="Wingdings" panose="05000000000000000000" pitchFamily="2" charset="2"/>
              </a:rPr>
              <a:t>data</a:t>
            </a:r>
            <a:r>
              <a:rPr lang="en-US" altLang="zh-TW" dirty="0" err="1" smtClean="0">
                <a:sym typeface="Wingdings"/>
              </a:rPr>
              <a:t>Task</a:t>
            </a:r>
            <a:r>
              <a:rPr lang="en-US" altLang="zh-TW" dirty="0" smtClean="0">
                <a:sym typeface="Wingdings"/>
              </a:rPr>
              <a:t>(), </a:t>
            </a:r>
            <a:r>
              <a:rPr lang="zh-TW" altLang="en-US" dirty="0" smtClean="0">
                <a:sym typeface="Wingdings"/>
              </a:rPr>
              <a:t>給參數</a:t>
            </a:r>
            <a:r>
              <a:rPr lang="en-US" altLang="zh-TW" dirty="0" smtClean="0">
                <a:sym typeface="Wingdings"/>
              </a:rPr>
              <a:t> (</a:t>
            </a:r>
            <a:r>
              <a:rPr lang="en-US" altLang="zh-TW" dirty="0" err="1" smtClean="0">
                <a:sym typeface="Wingdings"/>
              </a:rPr>
              <a:t>url</a:t>
            </a:r>
            <a:r>
              <a:rPr lang="en-US" altLang="zh-TW" dirty="0" smtClean="0">
                <a:sym typeface="Wingdings"/>
              </a:rPr>
              <a:t>), </a:t>
            </a:r>
            <a:r>
              <a:rPr lang="zh-TW" altLang="en-US" dirty="0" smtClean="0">
                <a:sym typeface="Wingdings"/>
              </a:rPr>
              <a:t>回傳資料在</a:t>
            </a:r>
            <a:r>
              <a:rPr lang="en-US" altLang="zh-TW" dirty="0" smtClean="0">
                <a:sym typeface="Wingdings"/>
              </a:rPr>
              <a:t> </a:t>
            </a:r>
            <a:r>
              <a:rPr lang="en-US" altLang="zh-TW" dirty="0" err="1" smtClean="0">
                <a:sym typeface="Wingdings"/>
              </a:rPr>
              <a:t>completionHandler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300879" y="1908246"/>
            <a:ext cx="3840248" cy="6397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5825962" y="5157157"/>
            <a:ext cx="2582496" cy="29374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5825961" y="5673509"/>
            <a:ext cx="3096603" cy="70200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3786172" y="5783968"/>
            <a:ext cx="1664338" cy="471553"/>
          </a:xfrm>
          <a:prstGeom prst="wedgeRectCallout">
            <a:avLst>
              <a:gd name="adj1" fmla="val 71859"/>
              <a:gd name="adj2" fmla="val -3569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en-US" altLang="zh-TW" sz="1600" dirty="0" smtClean="0">
                <a:solidFill>
                  <a:srgbClr val="FF0000"/>
                </a:solidFill>
              </a:rPr>
              <a:t>404, 200, 400</a:t>
            </a:r>
            <a:r>
              <a:rPr kumimoji="1" lang="mr-IN" altLang="zh-TW" sz="1600" dirty="0" smtClean="0">
                <a:solidFill>
                  <a:srgbClr val="FF0000"/>
                </a:solidFill>
              </a:rPr>
              <a:t>…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3786172" y="4835605"/>
            <a:ext cx="1664338" cy="381295"/>
          </a:xfrm>
          <a:prstGeom prst="wedgeRectCallout">
            <a:avLst>
              <a:gd name="adj1" fmla="val 69413"/>
              <a:gd name="adj2" fmla="val 6084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網站數據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4661877" y="3769478"/>
            <a:ext cx="3787900" cy="40382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5973640" y="3079006"/>
            <a:ext cx="1664338" cy="381295"/>
          </a:xfrm>
          <a:prstGeom prst="wedgeRectCallout">
            <a:avLst>
              <a:gd name="adj1" fmla="val -4521"/>
              <a:gd name="adj2" fmla="val 12290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70000"/>
            </a:pPr>
            <a:r>
              <a:rPr kumimoji="1" lang="zh-TW" altLang="en-US" sz="1600" dirty="0" smtClean="0">
                <a:solidFill>
                  <a:srgbClr val="FF0000"/>
                </a:solidFill>
              </a:rPr>
              <a:t>網址</a:t>
            </a:r>
            <a:r>
              <a:rPr kumimoji="1" lang="mr-IN" altLang="zh-TW" sz="1600" dirty="0" smtClean="0">
                <a:solidFill>
                  <a:srgbClr val="FF0000"/>
                </a:solidFill>
              </a:rPr>
              <a:t>…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5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14836</TotalTime>
  <Words>2052</Words>
  <Application>Microsoft Macintosh PowerPoint</Application>
  <PresentationFormat>如螢幕大小 (4:3)</PresentationFormat>
  <Paragraphs>402</Paragraphs>
  <Slides>68</Slides>
  <Notes>65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69" baseType="lpstr">
      <vt:lpstr>Office 佈景主題</vt:lpstr>
      <vt:lpstr>iOS Dev 筆記 04 經由”要吃什麼勒～”實作App 功能</vt:lpstr>
      <vt:lpstr>Content</vt:lpstr>
      <vt:lpstr>從網路下載資料</vt:lpstr>
      <vt:lpstr>從網路下載資料</vt:lpstr>
      <vt:lpstr>從網路下載資料</vt:lpstr>
      <vt:lpstr>從網路下載資料</vt:lpstr>
      <vt:lpstr>從網路下載資料</vt:lpstr>
      <vt:lpstr>從網路下載資料</vt:lpstr>
      <vt:lpstr>從網路下載資料</vt:lpstr>
      <vt:lpstr>從網路下載資料</vt:lpstr>
      <vt:lpstr>從網路下載資料</vt:lpstr>
      <vt:lpstr>從網路下載資料</vt:lpstr>
      <vt:lpstr>從網路下載資料</vt:lpstr>
      <vt:lpstr>資料格式轉換: JSON  Swift 的 JSONObject</vt:lpstr>
      <vt:lpstr>資料格式轉換: JSON  Swift 的 JSONObject</vt:lpstr>
      <vt:lpstr>資料格式轉換: JSON  Swift 的 JSONObject</vt:lpstr>
      <vt:lpstr>資料格式轉換: JSON  Swift 的 JSONObject</vt:lpstr>
      <vt:lpstr>資料格式轉換: JSON  Swift 的 JSONObject</vt:lpstr>
      <vt:lpstr>資料格式轉換: JSON  Swift 的 JSONObject</vt:lpstr>
      <vt:lpstr>資料格式轉換: JSON  Swift 的 JSONObject</vt:lpstr>
      <vt:lpstr>資料格式轉換: JSON  Swift 的 JSONObject</vt:lpstr>
      <vt:lpstr>優化程式碼和 UI 元件的連接關係</vt:lpstr>
      <vt:lpstr>規劃 User 操作的拉棒</vt:lpstr>
      <vt:lpstr>規劃 User 操作的拉棒</vt:lpstr>
      <vt:lpstr>規劃距離讀數 Label</vt:lpstr>
      <vt:lpstr>規劃距離讀數 Label</vt:lpstr>
      <vt:lpstr>規劃距離讀數 Label</vt:lpstr>
      <vt:lpstr>規劃距離讀數 Label</vt:lpstr>
      <vt:lpstr>規劃距離讀數 Label</vt:lpstr>
      <vt:lpstr>規劃距離讀數 Label</vt:lpstr>
      <vt:lpstr>規劃更新網路下載數據讀數 Label</vt:lpstr>
      <vt:lpstr>路線規劃</vt:lpstr>
      <vt:lpstr>路線規劃 MKDirectionsRequest</vt:lpstr>
      <vt:lpstr>路線規劃 MKDirectionsRequest</vt:lpstr>
      <vt:lpstr>路線規劃: MKDirectionsRequest</vt:lpstr>
      <vt:lpstr>路線規劃 TransportType 的說明</vt:lpstr>
      <vt:lpstr>路線規劃 MKDirectionsRequest</vt:lpstr>
      <vt:lpstr>路線規劃</vt:lpstr>
      <vt:lpstr>路線規劃</vt:lpstr>
      <vt:lpstr>路線規劃</vt:lpstr>
      <vt:lpstr>路線規劃</vt:lpstr>
      <vt:lpstr>路線規劃</vt:lpstr>
      <vt:lpstr>路線規劃</vt:lpstr>
      <vt:lpstr>路線規劃</vt:lpstr>
      <vt:lpstr>路線規劃</vt:lpstr>
      <vt:lpstr>路線規劃</vt:lpstr>
      <vt:lpstr>路線規劃</vt:lpstr>
      <vt:lpstr>路線規劃</vt:lpstr>
      <vt:lpstr>隨機取一個餐廳!!</vt:lpstr>
      <vt:lpstr>隨機取一個餐廳!!</vt:lpstr>
      <vt:lpstr>地圖操作: MKMapView</vt:lpstr>
      <vt:lpstr>地圖操作: 目標</vt:lpstr>
      <vt:lpstr>地圖操作</vt:lpstr>
      <vt:lpstr>地圖操作: MKMapView</vt:lpstr>
      <vt:lpstr>標記地圖: MKPointAnnotation</vt:lpstr>
      <vt:lpstr>標記地圖: MKMapView</vt:lpstr>
      <vt:lpstr>地圖操作: addAnnotation</vt:lpstr>
      <vt:lpstr>地圖操作: 規劃顯示範圍</vt:lpstr>
      <vt:lpstr>地圖操作: 規劃顯示範圍</vt:lpstr>
      <vt:lpstr>地圖操作: 規劃顯示範圍</vt:lpstr>
      <vt:lpstr>地圖操作: 規劃顯示範圍</vt:lpstr>
      <vt:lpstr>地圖操作: 規劃顯示範圍</vt:lpstr>
      <vt:lpstr>地圖操作: 規劃顯示範圍</vt:lpstr>
      <vt:lpstr>作業</vt:lpstr>
      <vt:lpstr>問題</vt:lpstr>
      <vt:lpstr>問題</vt:lpstr>
      <vt:lpstr>問題</vt:lpstr>
      <vt:lpstr>程式碼執行的順序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 宜倩</dc:creator>
  <cp:lastModifiedBy>呂 宜倩</cp:lastModifiedBy>
  <cp:revision>258</cp:revision>
  <dcterms:created xsi:type="dcterms:W3CDTF">2017-03-07T01:33:20Z</dcterms:created>
  <dcterms:modified xsi:type="dcterms:W3CDTF">2017-03-25T14:03:55Z</dcterms:modified>
</cp:coreProperties>
</file>